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689" r:id="rId4"/>
    <p:sldMasterId id="2147483702" r:id="rId5"/>
  </p:sldMasterIdLst>
  <p:notesMasterIdLst>
    <p:notesMasterId r:id="rId63"/>
  </p:notesMasterIdLst>
  <p:handoutMasterIdLst>
    <p:handoutMasterId r:id="rId64"/>
  </p:handoutMasterIdLst>
  <p:sldIdLst>
    <p:sldId id="516" r:id="rId6"/>
    <p:sldId id="688" r:id="rId7"/>
    <p:sldId id="687" r:id="rId8"/>
    <p:sldId id="683" r:id="rId9"/>
    <p:sldId id="684" r:id="rId10"/>
    <p:sldId id="743" r:id="rId11"/>
    <p:sldId id="691" r:id="rId12"/>
    <p:sldId id="726" r:id="rId13"/>
    <p:sldId id="727" r:id="rId14"/>
    <p:sldId id="728" r:id="rId15"/>
    <p:sldId id="729" r:id="rId16"/>
    <p:sldId id="730" r:id="rId17"/>
    <p:sldId id="731" r:id="rId18"/>
    <p:sldId id="732" r:id="rId19"/>
    <p:sldId id="741" r:id="rId20"/>
    <p:sldId id="733" r:id="rId21"/>
    <p:sldId id="734" r:id="rId22"/>
    <p:sldId id="735" r:id="rId23"/>
    <p:sldId id="736" r:id="rId24"/>
    <p:sldId id="737" r:id="rId25"/>
    <p:sldId id="738" r:id="rId26"/>
    <p:sldId id="739" r:id="rId27"/>
    <p:sldId id="740" r:id="rId28"/>
    <p:sldId id="745" r:id="rId29"/>
    <p:sldId id="746" r:id="rId30"/>
    <p:sldId id="747" r:id="rId31"/>
    <p:sldId id="748" r:id="rId32"/>
    <p:sldId id="742" r:id="rId33"/>
    <p:sldId id="749" r:id="rId34"/>
    <p:sldId id="689" r:id="rId35"/>
    <p:sldId id="690" r:id="rId36"/>
    <p:sldId id="692" r:id="rId37"/>
    <p:sldId id="693" r:id="rId38"/>
    <p:sldId id="694" r:id="rId39"/>
    <p:sldId id="695" r:id="rId40"/>
    <p:sldId id="696" r:id="rId41"/>
    <p:sldId id="697" r:id="rId42"/>
    <p:sldId id="698" r:id="rId43"/>
    <p:sldId id="699" r:id="rId44"/>
    <p:sldId id="700" r:id="rId45"/>
    <p:sldId id="701" r:id="rId46"/>
    <p:sldId id="702" r:id="rId47"/>
    <p:sldId id="703" r:id="rId48"/>
    <p:sldId id="704" r:id="rId49"/>
    <p:sldId id="705" r:id="rId50"/>
    <p:sldId id="706" r:id="rId51"/>
    <p:sldId id="707" r:id="rId52"/>
    <p:sldId id="708" r:id="rId53"/>
    <p:sldId id="710" r:id="rId54"/>
    <p:sldId id="750" r:id="rId55"/>
    <p:sldId id="751" r:id="rId56"/>
    <p:sldId id="752" r:id="rId57"/>
    <p:sldId id="753" r:id="rId58"/>
    <p:sldId id="754" r:id="rId59"/>
    <p:sldId id="755" r:id="rId60"/>
    <p:sldId id="744" r:id="rId61"/>
    <p:sldId id="470" r:id="rId6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99"/>
    <a:srgbClr val="309C97"/>
    <a:srgbClr val="A9B612"/>
    <a:srgbClr val="B3B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1" autoAdjust="0"/>
    <p:restoredTop sz="94582" autoAdjust="0"/>
  </p:normalViewPr>
  <p:slideViewPr>
    <p:cSldViewPr>
      <p:cViewPr>
        <p:scale>
          <a:sx n="85" d="100"/>
          <a:sy n="85" d="100"/>
        </p:scale>
        <p:origin x="-12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6464"/>
    </p:cViewPr>
  </p:sorter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26F25-BB46-4254-BCF7-04F419487BD4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1F5BE-F9BC-4250-9B19-ED46E66A2F7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5191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FF9C-BBEB-4295-A3E9-53DE18A6972E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3A27C-584B-4FBC-963E-C481FBB4908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303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A27C-584B-4FBC-963E-C481FBB4908D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8391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67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37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5732">
              <a:defRPr/>
            </a:pPr>
            <a:fld id="{9CCB6C3F-A432-49C7-9727-0084C5B14754}" type="slidenum">
              <a:rPr lang="en-GB" altLang="en-US" sz="1800" kern="0">
                <a:solidFill>
                  <a:sysClr val="windowText" lastClr="000000"/>
                </a:solidFill>
                <a:latin typeface="Calibri" panose="020F0502020204030204"/>
              </a:rPr>
              <a:pPr defTabSz="895732">
                <a:defRPr/>
              </a:pPr>
              <a:t>35</a:t>
            </a:fld>
            <a:endParaRPr lang="en-GB" altLang="en-US" sz="180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315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00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88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29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67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44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09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2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20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28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35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71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81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50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65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2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0DEB2-7F8E-4959-BE5C-29830C488852}" type="slidenum">
              <a:rPr lang="en-US"/>
              <a:pPr/>
              <a:t>5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3411-8C2A-4963-85EE-13D20AFB644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3411-8C2A-4963-85EE-13D20AFB644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8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3411-8C2A-4963-85EE-13D20AFB644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06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3411-8C2A-4963-85EE-13D20AFB644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0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97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B6C3F-A432-49C7-9727-0084C5B14754}" type="slidenum">
              <a:rPr lang="en-GB" alt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GB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1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745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795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592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0429"/>
            <a:ext cx="82296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BD3F-2524-46E6-A7E0-2E18C66561E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5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9B539FD-67F5-4C48-BF4F-1C6ACD58FD50}" type="datetimeFigureOut">
              <a:rPr lang="de-DE" b="1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28.11.17</a:t>
            </a:fld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3F81381-C83F-4E49-8AA2-5B6960CB0D2C}" type="slidenum">
              <a:rPr lang="de-DE" b="1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8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176"/>
            <a:ext cx="8229600" cy="145211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/>
            </a:lvl1pPr>
          </a:lstStyle>
          <a:p>
            <a:pPr lvl="0" defTabSz="91440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5516"/>
            <a:ext cx="8229600" cy="48958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>
            <a:off x="1" y="148478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5908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9B539FD-67F5-4C48-BF4F-1C6ACD58FD50}" type="datetimeFigureOut">
              <a:rPr lang="de-DE" b="1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28.11.17</a:t>
            </a:fld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3F81381-C83F-4E49-8AA2-5B6960CB0D2C}" type="slidenum">
              <a:rPr lang="de-DE" b="1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8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176"/>
            <a:ext cx="8229600" cy="144148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605517"/>
            <a:ext cx="4038600" cy="489582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605517"/>
            <a:ext cx="4038600" cy="489582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48478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2147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53511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1082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08801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711082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408801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10" name="Gerade Verbindung 9"/>
          <p:cNvCxnSpPr>
            <a:cxnSpLocks noChangeShapeType="1"/>
          </p:cNvCxnSpPr>
          <p:nvPr/>
        </p:nvCxnSpPr>
        <p:spPr bwMode="auto">
          <a:xfrm>
            <a:off x="1" y="148478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3543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49919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48478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2828608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09322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990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4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496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9B539FD-67F5-4C48-BF4F-1C6ACD58FD50}" type="datetimeFigureOut">
              <a:rPr lang="de-DE" b="1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28.11.17</a:t>
            </a:fld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3F81381-C83F-4E49-8AA2-5B6960CB0D2C}" type="slidenum">
              <a:rPr lang="de-DE" b="1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2264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9B539FD-67F5-4C48-BF4F-1C6ACD58FD50}" type="datetimeFigureOut">
              <a:rPr lang="de-DE" b="1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28.11.17</a:t>
            </a:fld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3F81381-C83F-4E49-8AA2-5B6960CB0D2C}" type="slidenum">
              <a:rPr lang="de-DE" b="1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48478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5292530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80"/>
            <a:ext cx="2057400" cy="438785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80"/>
            <a:ext cx="6019800" cy="438785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9B539FD-67F5-4C48-BF4F-1C6ACD58FD50}" type="datetimeFigureOut">
              <a:rPr lang="de-DE" b="1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28.11.17</a:t>
            </a:fld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3F81381-C83F-4E49-8AA2-5B6960CB0D2C}" type="slidenum">
              <a:rPr lang="de-DE" b="1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6435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1 column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1" y="572741"/>
            <a:ext cx="8371838" cy="7226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080" y="1308094"/>
            <a:ext cx="8371840" cy="472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  <a:lvl2pPr marL="177800" indent="-177800">
              <a:defRPr sz="1400"/>
            </a:lvl2pPr>
            <a:lvl3pPr marL="355600" indent="-177800">
              <a:defRPr/>
            </a:lvl3pPr>
            <a:lvl4pPr marL="541338" indent="-185738">
              <a:defRPr/>
            </a:lvl4pPr>
            <a:lvl5pPr marL="719138" indent="-177800">
              <a:defRPr/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77515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2955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00"/>
            </a:lvl1pPr>
            <a:lvl2pPr>
              <a:lnSpc>
                <a:spcPct val="100000"/>
              </a:lnSpc>
              <a:spcAft>
                <a:spcPts val="600"/>
              </a:spcAft>
              <a:defRPr sz="2400"/>
            </a:lvl2pPr>
            <a:lvl3pPr>
              <a:lnSpc>
                <a:spcPct val="100000"/>
              </a:lnSpc>
              <a:spcAft>
                <a:spcPts val="600"/>
              </a:spcAft>
              <a:defRPr sz="2400"/>
            </a:lvl3pPr>
            <a:lvl4pPr>
              <a:lnSpc>
                <a:spcPct val="100000"/>
              </a:lnSpc>
              <a:spcAft>
                <a:spcPts val="600"/>
              </a:spcAft>
              <a:defRPr sz="2400"/>
            </a:lvl4pPr>
            <a:lvl5pPr>
              <a:lnSpc>
                <a:spcPct val="100000"/>
              </a:lnSpc>
              <a:spcAft>
                <a:spcPts val="6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0476" y="6536587"/>
            <a:ext cx="7735887" cy="3048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5228"/>
            <a:ext cx="2133600" cy="476251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2DD2D0B-8CE8-4110-8F78-CAE7E8BE028B}" type="datetime1">
              <a:rPr lang="en-US" smtClean="0">
                <a:solidFill>
                  <a:srgbClr val="FFFFFF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28.11.17</a:t>
            </a:fld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5228"/>
            <a:ext cx="2895600" cy="476251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6245228"/>
            <a:ext cx="21336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B86720FE-EF7D-4921-8D5F-478CE466A0A1}" type="slidenum">
              <a:rPr lang="en-US" altLang="en-US" smtClean="0">
                <a:solidFill>
                  <a:srgbClr val="FFFFFF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663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00"/>
            </a:lvl1pPr>
            <a:lvl2pPr>
              <a:lnSpc>
                <a:spcPct val="100000"/>
              </a:lnSpc>
              <a:spcAft>
                <a:spcPts val="600"/>
              </a:spcAft>
              <a:defRPr sz="2400"/>
            </a:lvl2pPr>
            <a:lvl3pPr>
              <a:lnSpc>
                <a:spcPct val="100000"/>
              </a:lnSpc>
              <a:spcAft>
                <a:spcPts val="600"/>
              </a:spcAft>
              <a:defRPr sz="2400"/>
            </a:lvl3pPr>
            <a:lvl4pPr>
              <a:lnSpc>
                <a:spcPct val="100000"/>
              </a:lnSpc>
              <a:spcAft>
                <a:spcPts val="600"/>
              </a:spcAft>
              <a:defRPr sz="2400"/>
            </a:lvl4pPr>
            <a:lvl5pPr>
              <a:lnSpc>
                <a:spcPct val="100000"/>
              </a:lnSpc>
              <a:spcAft>
                <a:spcPts val="6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0476" y="6536587"/>
            <a:ext cx="7735887" cy="3048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5228"/>
            <a:ext cx="2133600" cy="476251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E1EE1279-C83A-413C-97E0-9C00048FEA09}" type="datetime1">
              <a:rPr lang="en-US" smtClean="0">
                <a:solidFill>
                  <a:srgbClr val="FFFFFF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28.11.17</a:t>
            </a:fld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5228"/>
            <a:ext cx="2895600" cy="476251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6245228"/>
            <a:ext cx="2133600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B86720FE-EF7D-4921-8D5F-478CE466A0A1}" type="slidenum">
              <a:rPr lang="en-US" altLang="en-US" smtClean="0">
                <a:solidFill>
                  <a:srgbClr val="FFFFFF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7526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666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98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6018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662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023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455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757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294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098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030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272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012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0429"/>
            <a:ext cx="82296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BD3F-2524-46E6-A7E0-2E18C66561E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58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1324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666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983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662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023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455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757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294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098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030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27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99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012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0429"/>
            <a:ext cx="82296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BD3F-2524-46E6-A7E0-2E18C66561EA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587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40B19635-708E-42F7-917C-24859965D533}" type="datetimeFigureOut">
              <a:rPr lang="de-DE" smtClean="0">
                <a:solidFill>
                  <a:prstClr val="black"/>
                </a:solidFill>
                <a:latin typeface="Calibri"/>
              </a:rPr>
              <a:pPr/>
              <a:t>28.11.17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63DB9D50-96DF-49BA-8B80-40D8090906C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8612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176"/>
            <a:ext cx="8229600" cy="145211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/>
            </a:lvl1pPr>
          </a:lstStyle>
          <a:p>
            <a:pPr lvl="0" defTabSz="91440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5516"/>
            <a:ext cx="8229600" cy="48958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6" name="Gerade Verbindung 5"/>
          <p:cNvCxnSpPr>
            <a:cxnSpLocks noChangeShapeType="1"/>
          </p:cNvCxnSpPr>
          <p:nvPr/>
        </p:nvCxnSpPr>
        <p:spPr bwMode="auto">
          <a:xfrm>
            <a:off x="1" y="148478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48604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40B19635-708E-42F7-917C-24859965D533}" type="datetimeFigureOut">
              <a:rPr lang="de-DE" smtClean="0">
                <a:solidFill>
                  <a:prstClr val="black"/>
                </a:solidFill>
                <a:latin typeface="Calibri"/>
              </a:rPr>
              <a:pPr/>
              <a:t>28.11.17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63DB9D50-96DF-49BA-8B80-40D8090906C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0252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176"/>
            <a:ext cx="8229600" cy="144148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605517"/>
            <a:ext cx="4038600" cy="489582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1605517"/>
            <a:ext cx="4038600" cy="489582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48478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759259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53511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1082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08801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711082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408801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cxnSp>
        <p:nvCxnSpPr>
          <p:cNvPr id="10" name="Gerade Verbindung 9"/>
          <p:cNvCxnSpPr>
            <a:cxnSpLocks noChangeShapeType="1"/>
          </p:cNvCxnSpPr>
          <p:nvPr/>
        </p:nvCxnSpPr>
        <p:spPr bwMode="auto">
          <a:xfrm>
            <a:off x="1" y="148478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07965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49919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48478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64693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489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4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950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26609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40B19635-708E-42F7-917C-24859965D533}" type="datetimeFigureOut">
              <a:rPr lang="de-DE" smtClean="0">
                <a:solidFill>
                  <a:prstClr val="black"/>
                </a:solidFill>
                <a:latin typeface="Calibri"/>
              </a:rPr>
              <a:pPr/>
              <a:t>28.11.17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63DB9D50-96DF-49BA-8B80-40D8090906C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230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40B19635-708E-42F7-917C-24859965D533}" type="datetimeFigureOut">
              <a:rPr lang="de-DE" smtClean="0">
                <a:solidFill>
                  <a:prstClr val="black"/>
                </a:solidFill>
                <a:latin typeface="Calibri"/>
              </a:rPr>
              <a:pPr/>
              <a:t>28.11.17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63DB9D50-96DF-49BA-8B80-40D8090906C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148478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599427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80"/>
            <a:ext cx="2057400" cy="438785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80"/>
            <a:ext cx="6019800" cy="438785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40B19635-708E-42F7-917C-24859965D533}" type="datetimeFigureOut">
              <a:rPr lang="de-DE" smtClean="0">
                <a:solidFill>
                  <a:prstClr val="black"/>
                </a:solidFill>
                <a:latin typeface="Calibri"/>
              </a:rPr>
              <a:pPr/>
              <a:t>28.11.17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63DB9D50-96DF-49BA-8B80-40D8090906C4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7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6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827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31C1E-1635-4200-8BA4-1C445D4A11BA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AEF6-AADB-41CB-B866-79EDE8175D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056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1C1E-1635-4200-8BA4-1C445D4A11BA}" type="datetimeFigureOut">
              <a:rPr lang="de-AT" smtClean="0"/>
              <a:pPr/>
              <a:t>28.11.17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6AEF6-AADB-41CB-B866-79EDE8175D9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298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-5316"/>
            <a:ext cx="8229600" cy="149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/>
          <p:nvPr/>
        </p:nvSpPr>
        <p:spPr>
          <a:xfrm>
            <a:off x="0" y="6525351"/>
            <a:ext cx="9144000" cy="332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8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714" r:id="rId14"/>
    <p:sldLayoutId id="2147483715" r:id="rId1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lang="de-DE" sz="4400" b="1" kern="1200" dirty="0">
          <a:solidFill>
            <a:srgbClr val="00336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25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1C1E-1635-4200-8BA4-1C445D4A11BA}" type="datetimeFigureOut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28.11.17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6AEF6-AADB-41CB-B866-79EDE8175D9A}" type="slidenum">
              <a:rPr lang="de-A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25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1" y="-5316"/>
            <a:ext cx="8229600" cy="149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/>
          <p:nvPr/>
        </p:nvSpPr>
        <p:spPr>
          <a:xfrm>
            <a:off x="0" y="6525351"/>
            <a:ext cx="9144000" cy="332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55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lang="de-DE" sz="4400" b="1" kern="1200" dirty="0">
          <a:solidFill>
            <a:srgbClr val="00336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283" y="2348880"/>
            <a:ext cx="7845435" cy="194421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de-AT" sz="4400" b="1" dirty="0" smtClean="0">
                <a:solidFill>
                  <a:srgbClr val="003366"/>
                </a:solidFill>
                <a:latin typeface="Calibri" charset="0"/>
              </a:rPr>
              <a:t>Aktuelle Therapieempfehlungen beim Multiplen </a:t>
            </a:r>
            <a:r>
              <a:rPr lang="de-AT" sz="4400" b="1" dirty="0" err="1" smtClean="0">
                <a:solidFill>
                  <a:srgbClr val="003366"/>
                </a:solidFill>
                <a:latin typeface="Calibri" charset="0"/>
              </a:rPr>
              <a:t>Myelom</a:t>
            </a:r>
            <a:endParaRPr lang="de-AT" sz="4000" b="1" i="1" dirty="0">
              <a:solidFill>
                <a:srgbClr val="003366"/>
              </a:solidFill>
              <a:latin typeface="Calibri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09413" y="4318425"/>
            <a:ext cx="440633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600" b="1" baseline="0" dirty="0">
                <a:solidFill>
                  <a:srgbClr val="4D4D4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Heinz </a:t>
            </a:r>
            <a:r>
              <a:rPr lang="de-DE" altLang="de-DE" sz="2600" b="1" baseline="0" dirty="0" err="1">
                <a:solidFill>
                  <a:srgbClr val="4D4D4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Gisslinger</a:t>
            </a:r>
            <a:endParaRPr lang="de-DE" altLang="de-DE" sz="2600" b="1" baseline="0" dirty="0">
              <a:solidFill>
                <a:srgbClr val="4D4D4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altLang="de-DE" sz="2600" b="1" baseline="0" dirty="0" smtClean="0">
                <a:solidFill>
                  <a:srgbClr val="4D4D4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Medizinische Universität Wien</a:t>
            </a:r>
          </a:p>
        </p:txBody>
      </p:sp>
      <p:sp>
        <p:nvSpPr>
          <p:cNvPr id="3" name="AutoShape 10" descr="data:image/jpeg;base64,/9j/4AAQSkZJRgABAQAAAQABAAD/2wCEAAkGBxQSEhUUExQVFRUWFRYXFRcYGBYXFxYYFRcWHBgWGBgZHCggGBolHxgXITEiJSkrLi4uGB8zODMsNygtLiwBCgoKDg0OGxAQGywkICQsLCwsLCwsLCw0LCwsLDQsLCwsLCwsLCwsLCwsLCwsLCwsLCwsLCwsLCwsLCwsLCwsLP/AABEIAOoA2AMBIgACEQEDEQH/xAAbAAAABwEAAAAAAAAAAAAAAAAAAQIDBAUGB//EAEUQAAIBAwIEBAIGBwUIAQUAAAECEQADIRIxBAUiQRNRYXEGMhQjQoGRoQczUrHB0fAVkrLh8SQ0U2JjcnOCQxeTorPS/8QAGQEAAwEBAQAAAAAAAAAAAAAAAAECAwQF/8QAJBEAAgIBBAIDAQEBAAAAAAAAAAECETEDEiFBMlEEE2EUcfD/2gAMAwEAAhEDEQA/AMgVyfehFLYZPuaKK9Q8egqOjijimOggKEUoChFA9omKOKVFHFA6ERRxSooRQFCYo4o4rW/DnwNf4pFuYS2dmbuPRRk/lUTmo5NYablgyBFFFdQ5r8J8HYRbd1gDEm6Gi5JJx4Y1agMdvvrOW+D4S1MC5facF/q09OlSWP4isf6Ymv8AOzLWeHZyFVSxOwAJJ+4VbJ8PsAPFdLUTKsdVz0+rWSD/AN0VaX+ZMRoXTbT9i2AgPvGW+8moY9B/CsZfJk8GsfjxWQ7fCWU+VC5/au7fdbUx/eLe1UnMnLXXJjeMBVAAiAAoAH4VehZ3P8Ko+OX6xvf+FX8eTlPlkfIilCkiLFCKXFCK7DjobihFL00UUyaERRRTkUUUCobihFLiiigQldx7ihS1GR7ihQA4wyfeiiltufeipGtBRRxRxQoAEUcUKOgYUUcUdCmAmKmcLy2441ABV/bYhVxvBPzewk1Fq25asqAASZIH47VlrTcI2jXSgpSpi7HLbK/OzXT5J9Wn99gWP9we9X1/4mvm2LYYW7YGlVSVwNhMljj1qpucO4mQRBg4wD5E+dT+B5emhmuyh1LBMiVgs2+5Kq0esV58pynk7VGMcFa1wnzPvUn+zbkXCw0+Hp1A4PVsB57g/eKlczW2t04I+QhVACrKqfWfaB705xnN5NxRsdQQiQY8RWBPnhQBtSpDsq3sFYlSs+YifWiFAknzJ8z/AFNDT/Qx/nSGCYqk479Y3vV9oqj44fWN710/F8mc/wAjxI0UIpVCu44xMUUUs0VOgERSSKcoqBUIIoopcUIoFSEKMj3oUtRke4oUE0LYZPvRRS2GT70UUjQKKEUdGKACAo4o6OgAoo4oxQoGFFXvw7cCwSYHWJzglSAcZ3NUgWdv6irPliyn3n+Fc/yfA20PIuLvHBbS20YgrMlRAbqLAj7Q3HYbVCN1ipXJBbUZ7kAifPYmgEpQFcFnZQ2ATuf6/fSlSj1f1vQn0/H/ACoGHFJJowv9bUcUAFJ8vxqk4wfWN71fRWf4hyblyVIhiAcdQ8xXT8XyZz/I8RuKKKWBRV3nGIigRSqEUwERRRS4oRQA3FCKXRUCEqMj3oUtRke9FQKhTbn3oqN9z71P5fylrwBDqssVAOqcCScDas3JLJaV4IjxpU9+ofgQR/iP4U0DWvfhERACCROD4Fk7SDM3JJxPsKbu8GgBaBpGmSLFiBq2H6zf+YrH7kjX67MrR1qhy8FS2nAXUfqbEx7eJ6Um9y/TqJQwgBY+DYiDtH1mfup/fEX1MzFCtGnCKRIXuB+psyZE7a/KlfQME6SAO/g2Y/8A2U/viH1MoOG3b/sb/Can8taE+8/wqdasAT9W5lT/APFYGIU97k9xUjhbIIAVGywAGiyCZ2I+syO8+VY601KNGukqZDk0NPuf68qm2AHJCq+G0k6LMBgYgnxPOnrvCsJGh/mCYS1uQIP6zAyM1y0dG5EALRxRkb+hIzvIMEYMdvWk6PPNSUAkUWf9aUFo6ACCnzqj4wdbe5q9LCqi3b8S86jWSCThVjB82Za6fjyUW2zDXVpEOKKr21yosCQSNoBRATJAx1QcmDnFJucnYXGSTKmG6FhSQCPtZkGcV1f0Q9nP9Uikoq0d/wCGri6urVpAMKoyGnaWHl3ioj8qhyhbIiTpGkatO7Bo+1+Ro/oh7D6pFPRVcNywatIuqTq0gDTmDuJbI70q9ydlkSSQJMLA3iJJiaP6IC+qRSUIq1t8rZzpkrADEkCAMiTpJMfdiRUTj+DNpyhIMdxsckd/arhqRk6RMoNckZBkUKUu4oVoQE4yfetH8OXitkgT1XIOBG3nvOfOs84yfer/AJI2nhy8FtN4SoBYnA7L/pWGrVcmkLvgs/pMIHADaDMAlSphhOT3n0/k3c4xQk4VY0lSdxjYxM59e21RLVmFOlvE6pafl1icLp74b3CinuW8N4gJaYVgTt0kA6QQdlydu4ArjStWzfDoesso2PSY6TqAbHzYIMTOD51LdNfzvImEOdY0SYA7EHvmYquFk2zJbLhwhYwMGDq7Ant2zTj8GBbVgZcSxK5DbRk4EDv/ADptK8grE2rUj6w5LZMrq0gJIXsATOe2o0rhbiWdRDmFfSoBUjJmTIhifM7Cdpydq8x1PbTSxAWYmD0yJyRPViPKo/BcMtwjS2ku2Qew0gznJPn6x90qm+RvhcE3hONFxhlC0/8ANnK9IIOCY8jShxqiV06CoCTqDRoHyxsMzjHfNQLaEumXR11LbULBdhlnOvOnIHqA2IpKI/jKiwst07hXJyJJ3BnbbtRVthgfscSjszagrhupxJAj7WSAcgYEnE5qzsvqUBXUCAWUlobRHUWZiSe0E5HeqziuTwoCltKKSwMasHO2Nf5YqTwthbrOxZGXTCBSToxgkbiBMz5U+KsfNma5ZzRXuXrQI1W7tyfIgucj0kmrMNXNb/FNY4666brduLnGoazIPvXTFGKxeTojgTn+s0AtLiiDUhgCxTHJP1135RJIBYEgHUPIjP4+1P5qLyxAbrhiwloGiAS2rAk7d4yMxWsMMy1ejQfTArm34YESOltRXWxJ6YxnTv3iYiKq1vi+7dOplIXWo2GDBaNOoZ6e5rSWQgtgk6n6git9k7tsO0Ek+h703y+x4TnBk6y8kHrIXIPkYgDyj1qSCHbYsNGvSTKkkMuvckuQ0r57QD2zUO9wofQyMpBzdIIC4YEwoOBhgScxV1avK7Asp1GH0lSGXbQACPPM+tZbhCvDkWYLLeuKUZo+bpJORAnIESI0yc0wHeMtJpSGhi9sa1YiUcQNAiFA6RqGc0o84GoW0ZSisQBqLE6QMqd4EHeZz5zQ5/wmsgXw4tgRqAb6oKFnqnQuTMnEY9q3l3I/CVL1t/EDq6u4Xpso2C4MyDpJOx37b0KqB3Zd/SghVytp9cqNklSykqBnVBUDeJO4qi+IuI8S8Wgg6VBB7EbjNSvAYAvalrZTo1hXYDWwZg32fsgzGVkZzVbxw6hmekT6Hyrp+MubMdZ9EZBke9HRoMihXac4TjJ96ueQcSybT9oCO06ZkT1SBj1FVLjP31bcpvoqr4jaVFzUIiSYAEzjSCQa5tfxNdPI9wF5Rd0km2oDKRGS5LaZDbd/Ly70/dtFY0ka2ZCAkAKGbZhvjBInvTY4oeH4hYa2Ba5uwUg/fpMEwNsGlfS8rpwZJw47xk9httjauRJm7ZM4jg5Ki2QzkEnI3ORrBwO+CO1PWbZV9CsFGokkwGMZmB8vyhdtqd4VTrAB6AGNzUAMyc6h80zUFoZizABVZyCO4zsDkAjAmlkeAwfDBOl2AKMSuJ7A+YEnVOdu1M8daJPiq7ln6CojYQQVY7YBAYED8KHj+JcIVSViRgyCwEgkTI6Z/oUE4sB2BUIfMmNAKgTtMfzqqbtiuhHNC7MHJbW4hGIEIEKwJIgk6s+xqwvcLbcq5uAooAlggYkgDGOxBMRj0jLPD8bbcqqsdCWgbefrGuFiGEAwxwu/7X4NXOKI1DBC6gIOmJyAFIBMyJ3jPlUrkb4HuH4fVaY3Pml/DV/mPUY92MTjbVUmxwbIFOxM6Z0QqsI1TiWyRE7GmeBuMbeoFteVWNLxkGD+zM7iO3pUzmIMog0k6W1naD7n7wAKEuht9nEucz9Lv/8AmuT/AHzXT1B8/wAB/OuY81YDib4XveeCPLWwj934V1AECKzZtAToHv75pYFDV70U0iwRTVt2hhG5YAgSVOcmQQPKY+1TseZ/hQ5K6h7njMFtgMQZIg6sbd8VrDDMdXKLfhFhFK32GhALhYIGLAmUyoKkyMRnH3McBwoTxCWKoXY2tQBB6UURA79lGwE96a4p38TSPkkMQxKlSwzth3wRAJ7YgzR8rvO1tmYnWNQTQwYrqXcggxlY2xSohMct2rioHZhOqUUldKkTJMgwZyADUfj+A8QWHa41w2+uAUAmQBOMCFAx61M5gj6LdsFWuEzckQFEdzvjGAD51X3eYW7aLbt5uBFIbpI1DIUk7znPr32J+oPwduKrC7YuI1tG1lyCuQ5kuSuAucEeQxUPhuDuMjWR4gVoWJy1u2AAgBGBM575pHNC9tVY21nUJDCGU6gYIBM99u0U7wnHkAQpF42mW0AG0pnAiDqJ/HpoquQzwDlBi5cBLoXVfDtkKFXSQHEFQDEgESTAqu5zZVbpVSGCgCRgE9zFTubsGP8As9xkI6NQBIGv9ag7qflkx9rtDVW8WkMBMwq5mQcDY9x29wa6PjeRlrYIyDI96FLUZ++jrts5xDDJ96tOV21Kprgp4jatpU6Vht5jeq5xk+9XnIjFpmG4baYJkDSBvn5q59bxNNPIlbVt7zkk/J80NIJI+yPm7bgffUVrbamHbqbAMQJz/wAogbdjUpdTMrIxEFsH0LYAxq23JqTxK6iztqOQIGkHGH39AB3yJ71yL2bsjcsZnMksQIIIPy7xg4I9PSp/NLkKqC3IAAJkTkjUqgAnY7nzpvk1jRqwFYDVHSxgmCQ0iN5iO9JvWEDKQ1wmGUfKoWBjT1GTOBPnvTfLsWFRc8Vy5QlsqyqCFVlA+cMQeo9yNwYEZ9qrbdhlF0dEnVDHeQiQIIgDJ+80dh2gCWU6l1ZwdXzQSe28EU3w6HWUyUBIWAEOohILHWIOO071NWVgTx6WxasqARtKZA1NAORHl29KVzRNJXRtOZ1DSWMdx1j1zn3il8fxRcxDrhgCGXSwlYOoZUDO0beVLt3HKIj6iJBmFgrGZMnzg7bz2oQMpizJd8MEklgdMkTqjcfxrS2GFu2YQkkBdLMNh80ncgZOAZmqazaHi6ymlVMamZCR1b6ZE4jz2p7m1q+ZBC4wdJiQk6Zk/fir8mkSuDkXOM8Ve7fXXNtvnO3pXU0XH3Vy7mQH0m/2i68D/wB9vu/hXUVJisZHRAUBQNJg/wBf50NFSWAtTNggLeJBPSSF8zrWB7fwmpEUjlV/rugBp0sIEiST3IExO8Z8q108Mx1cos+cWNFpCinp0sy9YAAAyp+0QAZBO2e1ZjjxctuJZ5uDXBJnBjPY+Y9DsK0/DcQ62QjamBIhlIIEHKy0sYAJzvgHeq/i7AN4utvSqliWL9RELBURn2M006IastuAPhKSEAaCApfp1FiTDdlyJiY2rMcwsuXFwpqVtOQD4fSB04M7e1W3PuHvsOl0ZDAB+VijDUATEZnIAouUcP02+gtps29SBjOuQZ9JGr5sHEUlxyD54HuCtm5ZQlgHDQwfJIQjSDmTgDeceVCwIv8AiXJceCqgqCSlwOJgAYGSZnFDiLYthirEXC9zQ+kGBcZZDAjcmNo2E4pfCrotjQFZmIDqWh20Ay2OnVkGABOKQ/wh8ttq1ziCEZSHYI+kszwGyQoyssfuiqfikIYhgAR5THmIntBFXdhbicS1waiTbXoBJuNHc6hp7GNPlBqs5g+tyw1Qf2t9z/r99b6DSkZaqbRDUZHvRU6qZHvQrr3r2YbX6GnGT71b8mUaTlJVtRBy0acQPKR5VVsMn3qy5bbLJEn5xjtPnWeorjRUHTJfD2X0rEglzk9UZeG/KMefpiTxjEhmIAueGCARiJOqR5n+G9VvLbiOj6W0vLQVJGoguBnbzHmNyQKVxC3GUAEHONRyDpPV7AKcgjt51x55OjHBI4F1KkKp16enuwY7neAshfQYpzjAOoKZBVB8oK7wdeoTc2M1X8I32cGOosR5eWCQDjf8qlW+LVSjeGASW6xEECACF7GNzHnTceQUuBxOYGCs68p98qAAqnOZGPX3ocDfVyw+VtWziVTCqCxEZnYfyorPC+GWA6CATrLEkTpCwB6HcgRNQ14gg3vmV2uAyCQAule0ZMnvSS3YBuslstkkgSekaQRgSQnbYySfOZzT1sN4Srdyko5kRE5KTsYxnFVHCabbW1uZ1AuASSVGr5hHy/l5mnVuOGgOV1GFDNqAG0mJ04HtmR50NdB+jv0hVukXIIkhSRClCftZyYxnygVZSMnqQl0KrGdJgR3CZJk77Zqj5ZKSxyTlVg4BJicd/KBVgG06h4YuFVJOyxA3mAYiQR3xQ4gpHHud/wC93/I3rp8/tt3711JRj8K5Vzhp4q8Rj618eXW2K6qqYrORtpsNiBRavej0UNNSaCSx8qZ5Zbm45I21GZiMnIOIOe2ak0nhr/hnUBMtBxMyc4/096108Mx1ei0t2buhkYkq06wRMaXjEeahjtAPvAgcfxipdB3tnNogCFECVJnMHvgAH3oXE+slSQJ2BLaQDuwbA3xgGfOMI4S3c1OxOkFzEBl1BAAHLYYyRPl38qSIlKlZZXbqFXYSgZOgJp6tJaYVSQJgGd99jiq+/wAwKMXDHQNJEEvJVkH6zJOfs9pNTE1atOlbmQWBAA2JAyDETODUTgry8RaVmtrNojSs4hiAGA7gnfc4NC9gpWJ4rj2B8RwPCLdTgTnfSpAyQcbbzuasbqHTuV1DSbZULEkEljGe0wSKqOcLpUD9YoNlmRZCpoyVWTkEEnA8pqBw3Fvfvm4TpVQz74QKCQE822EDJk9ppqNqwb6LzheHuLcm2cKjaArKV1BlGmNgDrHtGBkzE5uIutqmSZOD32/KKRe4lIGBbIl7kk2zk9J04LFiG37iIqq5hz2wj6XczpUjCjB27/n71nqJuNmulxImW2z9/kaFVafEfDkjr7+n86FYUzoJjDJqw4BA1s29QRiSwfTq06QJkbCZxNQyMmpXB2zKmY1Nojz2aW9BAPbvXra3ieVp5HeX8QjaVuADfSkgdALSR31YWrC9zQGdZuF1HhyShWOwgHbYzG4qNwFtrTlgykAsoJBA0Mx1EbiBAznapV/SwCYVCVJwesqZJIjZu/8AnXJ0dHZCuRAIAyW1BsB+ow2obR60/bYMgEqgyB3nKyVOSQWOdjjy3mhFulQ2nAI0g9bjzI+zJGBNM37kXZKFiSw3XeCI9B7Gi2HBD4O1qt9TFpYKPkMjGSJBwFB9YpHCcUtq5ofS4TrnSRqlUUhRB1Gc/ht3kXgeoAsGxhdIjTBMjcAgwCPzpVxWcQenSxLNjHSDAgz5Zyd+8S/1B+MZuXUsuy+IGtxNxwEWNUabYG2Or+8ad8JRcVsMrZZQdPYEwJkbyKD8PqW2QxEhi6lTIDFSGeDImDv+0anHiiRqIVrggE7hNPbbGrHn+6km+ga9jD8UHDMoZsMAemVIaAxBYZ/nSuX3zJLBASp1ESICj7QJ6QTpwJ89qFkqtspqENJZ3BmWY7ftMSfuAFSrltVRYEjL74Y4BaBuD/KkhnEedD/a+I7/AF93P/uc11NW9D/XvXLeaH/ab8j/AOV++3Wfx2iuqIMD2qZGmmJk+VFB/oU4BRxUljen3/r2pFq+UyDABPiQYOnVkA+cx/pTxYedROXcOWuPpnBJMDcSQZyDsZxnArSGGZ6mUTrnFAqhXOqIBBDOpkgQYJELk/lmpCceH1aUeELDQx0wNIzJ7DIBI7VN+mkLpMMw6Vx8q7q0EjP3zjvRcLeA1sCOss1xmBIXCgxGTgQBSojJW8v4g9M/9pJXS6juxb5Ticjf1qHxd0C5YZXLeIw1ASARCbHvGAP+2r29aRLI0gEMf2j1QDBgeXvFRxc12lZgEXSBqmI1sdyRtn/8qaDqkReNUKGvJr1Jr0LCk3ChAHUMz0kTvBG2aa+kWjw6swh7MFVVQFe4/V4ZB6sdxgR6VIW6UuF1LZIgM2rJIABaJ0Tnz9tqXwnDJqlmYLDXHPa3mACdgf8AM+VGAuyuuot8MtwzdVQXJkjUWOnrghRvO/nWN+IlbxVHhKw8JIMjIj13/dFbtb30cw7EKynWzAz0QU+WQS3kMZ/DH/FvHJcvFtRQkJ0gAALG0ScmamV7S4eRUWrLf8BcEd17tQp7h7tvbxXJkQcef+lCsjdN/wDUaxhk1J4a5cTSbQBYsR6gYnE4BGJzGKZYZqx5bbbpZcFGYhjMGQsqYGfxr09XxPNhkbsswt+CACLat1QxU9U6mOCpH/8AVC9AGS0gmRqOTjYxhdvP3NTeXsfE1FlkpHykqDq+3tBzgE9xSeJ4IA3NjgkgZEnaJOFJO3oR2rlTo2Y/a4tPE1GWK9KyuEkmdR7ge1J4my1tPEjJknOE1bALtvUjl95LiDoW0+dR6ZMs2I3IgD8qg8xcXWCnVgechAIJkCAT5zPvR3wHRD4aXcszGSoAEfPG4nA1DBycjHpR27Tg3GxpU/aYwToUgERkbfiKd4azouK3YOvY58zn+s0+nhnVpXL6wVBkhStuZA2PfzxTbp8CXK5GbN68kXLg1PctqkAQwVSWDKCSs9Rx6DejuoQWmBJIAGpQu0ysxk6j2ie8VK4xWAVGaQqrA0nUQp2H7R2zjanOYILgR9SEzCgLDCTscmf5x51KKZE4fiF0G3LQzEH7WsEid4jI/qatEt+NDBdKovSuV3GxPmMHyE96qbF0rc06ENskSzqARBMnyBPV+G1WHE8SFQqSWB07Nlo2WRkgYnaabzwLrk4tzsH6Xe2nxbk++tq6qoMCuVcztn6TfxEXnn06zXVgRFZyNtPsIL70Ago5/rNAH0NSaAouX3mtl2QLqg/NsZaPMedKM+X50XCWywuKGKlkYSASdxgR5xWmnhmWr0SeKs5DuuemJA1DHzsVIDHK/eJ71E5fzG1aDoCwk/MJ6umDPpt2q34zTfsA6/kiFIhlYdzHbGQQcZ7CqPj+XMXQBSBlXLA7g7zEQAQPYU1XZm76NAeG8cIhTSiZCsJmMAmNwcnBjY+lZ7mHFPq8KcaQmlTjIGJI3yM1e8VxFu1aI1alKkQHM5PyAgznJkRAqktcELgQqGUlVYLpXTpbAbEY9c7ihfoMXxnAJcVNEmSsM0AkkrIZQoyDA37TTlrgm1Dh0aU8Im6VGCrmJIBGrtG8Sal8udVUI4Uoty51uRGCO3mTPfYU7wilz4luUItqiMFDa7ZOoQNUfZjIkUn6GiBxRuXtXiadKsFBgadKhu0koxhpPqm2msj8R2WNyVVMKoCncRjGTI7+81uOEuReuq10g3TqDMo0lTjSA2+PbtWH+KbFpLrKEZoC9Q1Yxge3f2I71MsFwyQ+H4dzBItA6h3/AOahR8k4W3du27YRzquoCSWEAsP4UKzRtZqWGan8EegggZaAZiMSxHecA/d7VDK5NSeGcAN0gnsYJKyCJ8o/lXoaniefDIfC3CQpdsAsFJEbs2QNjkjcT7TU3jWddS65wDrGkDvpE9pifL86i8Oyi2pIJUMxwNYM+ICCANsjFL4pl8IqBKMAGmJlYhjOMY8ttjXN/hr/AKL4W0NDAoxtwDLEEqQQQxOJU528qaewLRLKSCu4kjDxAOIQjfqp6zABGroI0kyJ22BIiMkSPIfe/wASHaZgTEEEeG2gmJAnV2x5g0W0OkwrGwIcMAyQCIghZGn3xse3vTdhR4jsdy3XJVZUIu/+VQbF5nWWBtjV1NpYBRCzC9zkge48qXwPElBd1tqS3d0EFS2tjp3zMxAAGPeMTuQ6JBA1QGwykuAxZBOkxMhgNtvOam206VZHLQwXQDs2wx2G5iq3h3W40hDn5gGCFVEDAiD+I/KpVjjLaAAaldFUDWpGbagEg7k5iRJ9MQBSChPDWuuVl3k6SXxgnpInEmpXE8utMTC6eojdplswInVHpVXwt3U5ZDoOsl1Pyg6iSTEwCe5/Krzh3dgdA1TDNLDWSoGZ0iBiDA+6mpPoGl2cL5tI4q+P+tcn1hzn8q6yoxXJuck/S70jPi3JzOdbTnv711lSY2H4/wCVTI00w6OKTB9KOD5/uqTUMimeBnWRLQdQMR8pmfKR6TTwT3/GsufjS3w9+4htOxVmXcAYJzVwaV2ZaibqjcWrK+GSlwgpEorOAwmVIUnGYz6VGvcMPFJJJeTvcf6piFkwGGNsflWXT9I1uMcO2JiWBiW1fvikXfj9GYt4LhjEw+8CJI7mMTvS3onYzZcx4BHk3FhwFZiGcyTgwVMmTJimOE4VEK22dgVVFWDcDgErJ0k9OSuQc+4rN/8A1IEH6lpYQx1KSRmAMYAk1EufH1uT9WwmMagdo7nOwj0o3r2PY/RuOMQksgb7fVluo6huM9hTdy2CoR2JKy/6xzcwQEzqxknBxArEt8aJIZbJBX5cqQMRMEZPepX/ANRMQbE53kajt8xjMx6b0b4hsZoLdlWurLtb1LDNJFwEQEOqSCuIj1IrN/EU2+IK3LuqZAABEtBOo+S6jH3HyrT/AA3efi0N0WvCtsCgJYkuDuR5AQRPr6U/xXJeHutqu2A7RE5WBkxAb1NJyTQ4xaZkvhu5/tNkEj9aux7zIxPnQrYcByLh0uoycOFYMCDJwQcH5qFSXyU5GadHFi0hdx0BgCZA32GfbtJztRFM039LNtyIBHhkwVJDGQM9hpEmfeu7Uk1Hg4YxTfI9yG00aHKEtLFZaBBPST9+wxINMcMgvrkEKG3MwxUfIYOJEHP7NRPhW4SEAZdGh3YvMm6CwwBgfa7nA++lf2W3DeI9q6y+PdtE2iQ6FS8CDuCQCJOw9hXKpUjoceRd3xVuEhGYeGRatrEuQwDOuqAun9ncxIFMcTy28tuzdNx1uISblvWxDEtsoGM9TGe0+UVI59wal7Ct4t0vqKqoXQuR1agyumCMhs5wasrQAbwgoeNUkzpgAdKTGoEJG+5qW23yNJIiW+JtuHdAHBXSNXUBOjXjCyDq7/Zis9e5DxHEwLN0MjOxhiQEZUWWYp05E9pG3vJ+F+L8Cw54i41ub5usgUOAAr9MwVLEgEgEYAHcipPE3Ldu4nFJdXTcK2LSpEKX8MlwFxqgRsdiD51OShzkdlkRfCZfqw4Eyxu3QSWIIJAXKDvEjMg1XcCzvxh4dLZ0red7q3GN1nPaCflxEBTMSZJqbd521zi7pVSly2qraDABCpJDP05JIKk+QNXnHcnW5etXRcjwdJDIxC6mC6eiffIOxAM9ivQjN89+Fb2PCuqLI+svMA6sxDGXKideIAWcR7mtJwli9ca8HRbVrSVsFXEtOAxKmNJ3x5Upjr4W5dZrp0rcICEB3GpvsnckTCnfE+ieRcKtm0jCy1vXIFrSdQ1YDXNDMApBO0R6U1xgKOO8ekX7gmStxgT5kMcg9xXYAMVyrnFk/Sb7HH1zd/2jIH4V1TT/AFmqkVDsOhI8xQ0jyowKksUCK4/8Qf73f/8AK/767EorjnxKH+l8RAEeK8beZpNCuhlKcFIt8NdaAigzsJUExPYmn/7N4rH1Y7zlf50tjFvE4pzh+HDsBHr+FM3+FvohZlAA329PX1rV/o25IeI4pfGH1XhO+DGqIgYMgZ/KjbQbrM9fskMwA2JH4VpvgX4Qbi38S6CLCHPncYfYX08z93tD5hwwF24o2DuB+JrtHLeEFq0ltQAqADHpv+c1KRdieEUAQoAAZgAMAAEwBWf+IeV3L9l0ssyXenQyuy6etdUwRPSDvWj4YAD/AN3/AMTVUc15snC2rl26TbUAdZRriqSYBZUMxJHlVdAZDkfwnzK1xNi5c4i49tboNxTdJlAT2nPbFCnOU8/fi7gFvmTGXVBo4d1GpvlGQAs+p7GhSt+iRv4duXXTUzo9sdKkBtZIOSxMe0AffVuiDWswoDAliJLb6UEZGff7q5py/jLtg9F0oJO+orv+yWKTjeJrRWviRHjxkVx2IkHfsJg9syK6fsUo0c2xp2Xb2gVW/pQM58UIYVhpaGGoR09Skjc+sUavcDqzAMSe69pAhR3ycTJwc5rOc344z/sxZl0lrqlLcIAT3KwR1NuTviZNROB5nxN6fDLMUWWAtqSqyIJ0qYExXPJ0zZRs6hwSEXAoCnBLuJBBBIgzt6Adj7VX8KjG67sxW2PEnqJEAxAbuAPzNc1vfFnFq5Xxm9TCQffGabb4q4gjN4+xCHb7oo3D+tnQeY82dme0tolWBM+Jb61KnSNBMYOY3j0JouUXmLMGmdWlVcrCxbWMDGJb8fauf2eeX2l/EM2RqRgFGhm6Z+XEgkffUdviniM/WmWycJk+ZxntRfYbTsClbgCyClm0ri6ygh/EJDAqwkRpBwftDGKr2t3ANBgpaJ2hpIJgsxmCZEREA965avxPfERc2MiAmCO4gYo7HxDxTsFF1uogAADfAHb2FDYbDstl2KK7AaxhAymCQYLLGNRB7zAB9af51ZdiiDB0sWhidO3bYAdvOuNcdz3jLLaGvXAQJPYg+0b4qK/xfxe4vPPvTsNgvmt4i9et9vHdpySSGI3rqoOO9cXsXmc6m+YmT95rtQ7VTHDsTq9D+VAk+X50uKFIoCk1yn4htMeIvwpP1r/4jXWVrnnMuJtjiLwLqD4jzJA+0aBMj8s4ci5bbAARgZZQQSTGCZq9YCB1L3+0PT1qus8Xa/4if3hUheJtf8RP7w/nWinSoycLI/N7Wq0VEEkjAIPdf5GtP+jNQt8DysPPplaoG4i1/wARP7wrSfo+vI3FEKysfBfAIJ+zUylZSjRQ8YoHEO2IF1jnbDTn0rVcv+JvH4qylm+Lg1nxVXKwwxOI3ByKxPxPxaTeUMpbWQRIkdWZpSc7WxxDtwKW1UTpfSNBgNGlRGoAg5wPeoaLs7Lw6bz+03+I1leMv8Pf4NhxjaUdnlRhm8C8Y0iP+QH2NZj4j+Nb/C6dIDM7u3UZUFQmdPcy8xtjbFUXLeNJt272vXdPiEyNQQtcY4jYgFjiDnyqR2afg+U2bXD8Q9i09oa7LIWYlzpW4wYbaZkbfnRUzwvMXvcHxMnIu8MIA076wTp7EgUKqidxkuDS5ojSoGtok4IOc4MH+sVYcs+H7jToWDJJMhYkzDTgCIid+1SrvxBcBwLame1q1/Fabb4n4mAouEAbAJbAHsAuKy3lKBD43k9xW8NXQh2KkCQCdJIlio0xBztWz+B+VtwdlmCqt17pTWpDSgS0QoPYBmb+orKjnt9lYm48oVK5iCSQSI9CR99aj4B425xbPauMeibocks0toUrk7dIP409zDaZnn3Dq/ND4+ltQBbsCTbEfftU278O8KxUeEsGdiR2960HOPhUPzKzqfpu23DEDIZEMYnYgD8DWZ5vw13h7jWmJBQwInIOzCcwRBrWD9oiSZU2+Up9Iv8ADoSiMqgxudmGe8HNIu/BZVgFvnqJyVyIE9jmrDloI+kXyNThbZGY+2F+7Bp3+2QQpNu4SFkgFcMewyMevrVKmTyiCnwagKhrrtJMwANgT3Jq15RyCzY4zg2TUWPE2wSxnEjtHtTdrm4LLNp1EmSTMCDnBNT+Avh+N4PRMC+urf8AaTz++m1GgTdlD+kgD6dfMTCsfwUn+FYh7oLqAu5H5muifHVi63GX9BgEEbkZKmMD7qznJ+S8WeJskamC3EZgGY9KuCxjyABqEh9lhyn4UvXIOnw1/afH4Lua6Pp9aWxpOoeY/Ghuy0qCK+v7qAX3oax5ijmgYpF9/wAa4Z8WXCON4iD/APM/767orVwn4v8A994n/wAz/voQiAnGMKX/AGg1Q6FOkFllwXENccKTvXQP0Ih/7QcnYWLoGck6k7VhOR2frEJ79vStz+ha5PM7g/6F/wDxpUtBZD57H0q8iCXa8/SoJZjqOwGSa1XIfghtKXLzFWB6rZUEgieknV6+VW3w7ypEvNe0DW/M2UPGdK27mAewmcelaK88O/8A5H/eKceRSKPj/g2zxDDxBq69R6QIUxqCw3TOlc+lZXnnJuHsgXBf8G0RNtAnUQQdgGk7+WK6Tc4nw1JAJY+UE/mRXEvi74YvrdB8W46MMM4hsbrhjgdvSKJJJguVyWvAcSH5dxgsKyxd4QAyS7S7yTG2JwPxoU98McrZeA4pMLqucNnfYvvQoqxWjIcfzt0IlVOoTSuV84F64tsqeqRv6GpPF8Oh0yqnHkPOpnwvwlv6Xa6E+Zvsj9hvSo2qjS2EOZ20tXA6ZHhkYOVJIzDiTOcRirr9GXxJw9q/da9cW0jWtKzqAJ1DAksZ++s5zq0s7DNsTgft1A4OwsjpXcdhQo8WF80d4vcWl3i+DuIwZCL0NsDCODv6gio/6QuWJcteOCuu3hsjqQn94J/M1SfGahLFnQAsXL0acR9bc2jas3xzk3GBJIDLAOw6W7UKRLHOCI8O8ARBVJzt9YsUwFFSLKDweJwP1adv+otR+U2xK4G47D/mqlIloPSP6mrT4WtauKslc6bqE+g1CoXGWFz0r+Aq2/Rzw6fSx0rhZGBuChB95zS+y+hpF3Z5Rw17irx4i9B8UhbQIDMAqmSd4328jmmeFuWLXMry2yq2xZdVziTaUQJ3JY1fcNy6y30u6bVs3Fe4FuFFLqPCGA0SNz+JrlllyOOwSOtRjylce1NNjN1FCKklR5CgVHlTGRgKFSQo8hQ0jyFADK1zDieUWb3HstxSdfE6W6iMG5B29K6wFHkK5/atj6fsP968v+pTRLJ/D/ow4UXBq1ldW3iZI7DCfxq3P6NeXf8ACf8A+49ahVGse/8AGpBUeVSFGTs/o+4FSCttwdh9a/8AOrD4a+E+G4PiPFsIyuyOpJdmEEgnB9hV6qiRjvTfF9v+0/vFMBq3woHhKuNN83fOWfxZ/wAW1N8xSBeYHIFxgfJtM/kasLI/Ve6/ueonOR9Td/7bn7qEDOLtzjmDAMOO3UGDpnImPlprir3HXFhuMDdwp0jP4b1F4LdR26cfeKWeFSZ0L8x+yP2qi2NJFlyTmN/+zONZrhLLc4XScSuq4wbtR1P4VB9C5iIH6/h+3/OaOtEyG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5" name="AutoShape 12" descr="data:image/jpeg;base64,/9j/4AAQSkZJRgABAQAAAQABAAD/2wCEAAkGBxQSEhUUExQVFRUWFRYXFRcYGBYXFxYYFRcWHBgWGBgZHCggGBolHxgXITEiJSkrLi4uGB8zODMsNygtLiwBCgoKDg0OGxAQGywkICQsLCwsLCwsLCw0LCwsLDQsLCwsLCwsLCwsLCwsLCwsLCwsLCwsLCwsLCwsLCwsLCwsLP/AABEIAOoA2AMBIgACEQEDEQH/xAAbAAAABwEAAAAAAAAAAAAAAAAAAQIDBAUGB//EAEUQAAIBAwIEBAIGBwUIAQUAAAECEQADIRIxBAUiQRNRYXEGMhQjQoGRoQczUrHB0fAVkrLh8SQ0U2JjcnOCQxeTorPS/8QAGQEAAwEBAQAAAAAAAAAAAAAAAAECAwQF/8QAJBEAAgIBBAIDAQEBAAAAAAAAAAECETEDEiFBMlEEE2EUcfD/2gAMAwEAAhEDEQA/AMgVyfehFLYZPuaKK9Q8egqOjijimOggKEUoChFA9omKOKVFHFA6ERRxSooRQFCYo4o4rW/DnwNf4pFuYS2dmbuPRRk/lUTmo5NYablgyBFFFdQ5r8J8HYRbd1gDEm6Gi5JJx4Y1agMdvvrOW+D4S1MC5facF/q09OlSWP4isf6Ymv8AOzLWeHZyFVSxOwAJJ+4VbJ8PsAPFdLUTKsdVz0+rWSD/AN0VaX+ZMRoXTbT9i2AgPvGW+8moY9B/CsZfJk8GsfjxWQ7fCWU+VC5/au7fdbUx/eLe1UnMnLXXJjeMBVAAiAAoAH4VehZ3P8Ko+OX6xvf+FX8eTlPlkfIilCkiLFCKXFCK7DjobihFL00UUyaERRRTkUUUCobihFLiiigQldx7ihS1GR7ihQA4wyfeiiltufeipGtBRRxRxQoAEUcUKOgYUUcUdCmAmKmcLy2441ABV/bYhVxvBPzewk1Fq25asqAASZIH47VlrTcI2jXSgpSpi7HLbK/OzXT5J9Wn99gWP9we9X1/4mvm2LYYW7YGlVSVwNhMljj1qpucO4mQRBg4wD5E+dT+B5emhmuyh1LBMiVgs2+5Kq0esV58pynk7VGMcFa1wnzPvUn+zbkXCw0+Hp1A4PVsB57g/eKlczW2t04I+QhVACrKqfWfaB705xnN5NxRsdQQiQY8RWBPnhQBtSpDsq3sFYlSs+YifWiFAknzJ8z/AFNDT/Qx/nSGCYqk479Y3vV9oqj44fWN710/F8mc/wAjxI0UIpVCu44xMUUUs0VOgERSSKcoqBUIIoopcUIoFSEKMj3oUtRke4oUE0LYZPvRRS2GT70UUjQKKEUdGKACAo4o6OgAoo4oxQoGFFXvw7cCwSYHWJzglSAcZ3NUgWdv6irPliyn3n+Fc/yfA20PIuLvHBbS20YgrMlRAbqLAj7Q3HYbVCN1ipXJBbUZ7kAifPYmgEpQFcFnZQ2ATuf6/fSlSj1f1vQn0/H/ACoGHFJJowv9bUcUAFJ8vxqk4wfWN71fRWf4hyblyVIhiAcdQ8xXT8XyZz/I8RuKKKWBRV3nGIigRSqEUwERRRS4oRQA3FCKXRUCEqMj3oUtRke9FQKhTbn3oqN9z71P5fylrwBDqssVAOqcCScDas3JLJaV4IjxpU9+ofgQR/iP4U0DWvfhERACCROD4Fk7SDM3JJxPsKbu8GgBaBpGmSLFiBq2H6zf+YrH7kjX67MrR1qhy8FS2nAXUfqbEx7eJ6Um9y/TqJQwgBY+DYiDtH1mfup/fEX1MzFCtGnCKRIXuB+psyZE7a/KlfQME6SAO/g2Y/8A2U/viH1MoOG3b/sb/Can8taE+8/wqdasAT9W5lT/APFYGIU97k9xUjhbIIAVGywAGiyCZ2I+syO8+VY601KNGukqZDk0NPuf68qm2AHJCq+G0k6LMBgYgnxPOnrvCsJGh/mCYS1uQIP6zAyM1y0dG5EALRxRkb+hIzvIMEYMdvWk6PPNSUAkUWf9aUFo6ACCnzqj4wdbe5q9LCqi3b8S86jWSCThVjB82Za6fjyUW2zDXVpEOKKr21yosCQSNoBRATJAx1QcmDnFJucnYXGSTKmG6FhSQCPtZkGcV1f0Q9nP9Uikoq0d/wCGri6urVpAMKoyGnaWHl3ioj8qhyhbIiTpGkatO7Bo+1+Ro/oh7D6pFPRVcNywatIuqTq0gDTmDuJbI70q9ydlkSSQJMLA3iJJiaP6IC+qRSUIq1t8rZzpkrADEkCAMiTpJMfdiRUTj+DNpyhIMdxsckd/arhqRk6RMoNckZBkUKUu4oVoQE4yfetH8OXitkgT1XIOBG3nvOfOs84yfer/AJI2nhy8FtN4SoBYnA7L/pWGrVcmkLvgs/pMIHADaDMAlSphhOT3n0/k3c4xQk4VY0lSdxjYxM59e21RLVmFOlvE6pafl1icLp74b3CinuW8N4gJaYVgTt0kA6QQdlydu4ArjStWzfDoesso2PSY6TqAbHzYIMTOD51LdNfzvImEOdY0SYA7EHvmYquFk2zJbLhwhYwMGDq7Ant2zTj8GBbVgZcSxK5DbRk4EDv/ADptK8grE2rUj6w5LZMrq0gJIXsATOe2o0rhbiWdRDmFfSoBUjJmTIhifM7Cdpydq8x1PbTSxAWYmD0yJyRPViPKo/BcMtwjS2ku2Qew0gznJPn6x90qm+RvhcE3hONFxhlC0/8ANnK9IIOCY8jShxqiV06CoCTqDRoHyxsMzjHfNQLaEumXR11LbULBdhlnOvOnIHqA2IpKI/jKiwst07hXJyJJ3BnbbtRVthgfscSjszagrhupxJAj7WSAcgYEnE5qzsvqUBXUCAWUlobRHUWZiSe0E5HeqziuTwoCltKKSwMasHO2Nf5YqTwthbrOxZGXTCBSToxgkbiBMz5U+KsfNma5ZzRXuXrQI1W7tyfIgucj0kmrMNXNb/FNY4666brduLnGoazIPvXTFGKxeTojgTn+s0AtLiiDUhgCxTHJP1135RJIBYEgHUPIjP4+1P5qLyxAbrhiwloGiAS2rAk7d4yMxWsMMy1ejQfTArm34YESOltRXWxJ6YxnTv3iYiKq1vi+7dOplIXWo2GDBaNOoZ6e5rSWQgtgk6n6git9k7tsO0Ek+h703y+x4TnBk6y8kHrIXIPkYgDyj1qSCHbYsNGvSTKkkMuvckuQ0r57QD2zUO9wofQyMpBzdIIC4YEwoOBhgScxV1avK7Asp1GH0lSGXbQACPPM+tZbhCvDkWYLLeuKUZo+bpJORAnIESI0yc0wHeMtJpSGhi9sa1YiUcQNAiFA6RqGc0o84GoW0ZSisQBqLE6QMqd4EHeZz5zQ5/wmsgXw4tgRqAb6oKFnqnQuTMnEY9q3l3I/CVL1t/EDq6u4Xpso2C4MyDpJOx37b0KqB3Zd/SghVytp9cqNklSykqBnVBUDeJO4qi+IuI8S8Wgg6VBB7EbjNSvAYAvalrZTo1hXYDWwZg32fsgzGVkZzVbxw6hmekT6Hyrp+MubMdZ9EZBke9HRoMihXac4TjJ96ueQcSybT9oCO06ZkT1SBj1FVLjP31bcpvoqr4jaVFzUIiSYAEzjSCQa5tfxNdPI9wF5Rd0km2oDKRGS5LaZDbd/Ly70/dtFY0ka2ZCAkAKGbZhvjBInvTY4oeH4hYa2Ba5uwUg/fpMEwNsGlfS8rpwZJw47xk9httjauRJm7ZM4jg5Ki2QzkEnI3ORrBwO+CO1PWbZV9CsFGokkwGMZmB8vyhdtqd4VTrAB6AGNzUAMyc6h80zUFoZizABVZyCO4zsDkAjAmlkeAwfDBOl2AKMSuJ7A+YEnVOdu1M8daJPiq7ln6CojYQQVY7YBAYED8KHj+JcIVSViRgyCwEgkTI6Z/oUE4sB2BUIfMmNAKgTtMfzqqbtiuhHNC7MHJbW4hGIEIEKwJIgk6s+xqwvcLbcq5uAooAlggYkgDGOxBMRj0jLPD8bbcqqsdCWgbefrGuFiGEAwxwu/7X4NXOKI1DBC6gIOmJyAFIBMyJ3jPlUrkb4HuH4fVaY3Pml/DV/mPUY92MTjbVUmxwbIFOxM6Z0QqsI1TiWyRE7GmeBuMbeoFteVWNLxkGD+zM7iO3pUzmIMog0k6W1naD7n7wAKEuht9nEucz9Lv/8AmuT/AHzXT1B8/wAB/OuY81YDib4XveeCPLWwj934V1AECKzZtAToHv75pYFDV70U0iwRTVt2hhG5YAgSVOcmQQPKY+1TseZ/hQ5K6h7njMFtgMQZIg6sbd8VrDDMdXKLfhFhFK32GhALhYIGLAmUyoKkyMRnH3McBwoTxCWKoXY2tQBB6UURA79lGwE96a4p38TSPkkMQxKlSwzth3wRAJ7YgzR8rvO1tmYnWNQTQwYrqXcggxlY2xSohMct2rioHZhOqUUldKkTJMgwZyADUfj+A8QWHa41w2+uAUAmQBOMCFAx61M5gj6LdsFWuEzckQFEdzvjGAD51X3eYW7aLbt5uBFIbpI1DIUk7znPr32J+oPwduKrC7YuI1tG1lyCuQ5kuSuAucEeQxUPhuDuMjWR4gVoWJy1u2AAgBGBM575pHNC9tVY21nUJDCGU6gYIBM99u0U7wnHkAQpF42mW0AG0pnAiDqJ/HpoquQzwDlBi5cBLoXVfDtkKFXSQHEFQDEgESTAqu5zZVbpVSGCgCRgE9zFTubsGP8As9xkI6NQBIGv9ag7qflkx9rtDVW8WkMBMwq5mQcDY9x29wa6PjeRlrYIyDI96FLUZ++jrts5xDDJ96tOV21Kprgp4jatpU6Vht5jeq5xk+9XnIjFpmG4baYJkDSBvn5q59bxNNPIlbVt7zkk/J80NIJI+yPm7bgffUVrbamHbqbAMQJz/wAogbdjUpdTMrIxEFsH0LYAxq23JqTxK6iztqOQIGkHGH39AB3yJ71yL2bsjcsZnMksQIIIPy7xg4I9PSp/NLkKqC3IAAJkTkjUqgAnY7nzpvk1jRqwFYDVHSxgmCQ0iN5iO9JvWEDKQ1wmGUfKoWBjT1GTOBPnvTfLsWFRc8Vy5QlsqyqCFVlA+cMQeo9yNwYEZ9qrbdhlF0dEnVDHeQiQIIgDJ+80dh2gCWU6l1ZwdXzQSe28EU3w6HWUyUBIWAEOohILHWIOO071NWVgTx6WxasqARtKZA1NAORHl29KVzRNJXRtOZ1DSWMdx1j1zn3il8fxRcxDrhgCGXSwlYOoZUDO0beVLt3HKIj6iJBmFgrGZMnzg7bz2oQMpizJd8MEklgdMkTqjcfxrS2GFu2YQkkBdLMNh80ncgZOAZmqazaHi6ymlVMamZCR1b6ZE4jz2p7m1q+ZBC4wdJiQk6Zk/fir8mkSuDkXOM8Ve7fXXNtvnO3pXU0XH3Vy7mQH0m/2i68D/wB9vu/hXUVJisZHRAUBQNJg/wBf50NFSWAtTNggLeJBPSSF8zrWB7fwmpEUjlV/rugBp0sIEiST3IExO8Z8q108Mx1cos+cWNFpCinp0sy9YAAAyp+0QAZBO2e1ZjjxctuJZ5uDXBJnBjPY+Y9DsK0/DcQ62QjamBIhlIIEHKy0sYAJzvgHeq/i7AN4utvSqliWL9RELBURn2M006IastuAPhKSEAaCApfp1FiTDdlyJiY2rMcwsuXFwpqVtOQD4fSB04M7e1W3PuHvsOl0ZDAB+VijDUATEZnIAouUcP02+gtps29SBjOuQZ9JGr5sHEUlxyD54HuCtm5ZQlgHDQwfJIQjSDmTgDeceVCwIv8AiXJceCqgqCSlwOJgAYGSZnFDiLYthirEXC9zQ+kGBcZZDAjcmNo2E4pfCrotjQFZmIDqWh20Ay2OnVkGABOKQ/wh8ttq1ziCEZSHYI+kszwGyQoyssfuiqfikIYhgAR5THmIntBFXdhbicS1waiTbXoBJuNHc6hp7GNPlBqs5g+tyw1Qf2t9z/r99b6DSkZaqbRDUZHvRU6qZHvQrr3r2YbX6GnGT71b8mUaTlJVtRBy0acQPKR5VVsMn3qy5bbLJEn5xjtPnWeorjRUHTJfD2X0rEglzk9UZeG/KMefpiTxjEhmIAueGCARiJOqR5n+G9VvLbiOj6W0vLQVJGoguBnbzHmNyQKVxC3GUAEHONRyDpPV7AKcgjt51x55OjHBI4F1KkKp16enuwY7neAshfQYpzjAOoKZBVB8oK7wdeoTc2M1X8I32cGOosR5eWCQDjf8qlW+LVSjeGASW6xEECACF7GNzHnTceQUuBxOYGCs68p98qAAqnOZGPX3ocDfVyw+VtWziVTCqCxEZnYfyorPC+GWA6CATrLEkTpCwB6HcgRNQ14gg3vmV2uAyCQAule0ZMnvSS3YBuslstkkgSekaQRgSQnbYySfOZzT1sN4Srdyko5kRE5KTsYxnFVHCabbW1uZ1AuASSVGr5hHy/l5mnVuOGgOV1GFDNqAG0mJ04HtmR50NdB+jv0hVukXIIkhSRClCftZyYxnygVZSMnqQl0KrGdJgR3CZJk77Zqj5ZKSxyTlVg4BJicd/KBVgG06h4YuFVJOyxA3mAYiQR3xQ4gpHHud/wC93/I3rp8/tt3711JRj8K5Vzhp4q8Rj618eXW2K6qqYrORtpsNiBRavej0UNNSaCSx8qZ5Zbm45I21GZiMnIOIOe2ak0nhr/hnUBMtBxMyc4/096108Mx1ei0t2buhkYkq06wRMaXjEeahjtAPvAgcfxipdB3tnNogCFECVJnMHvgAH3oXE+slSQJ2BLaQDuwbA3xgGfOMI4S3c1OxOkFzEBl1BAAHLYYyRPl38qSIlKlZZXbqFXYSgZOgJp6tJaYVSQJgGd99jiq+/wAwKMXDHQNJEEvJVkH6zJOfs9pNTE1atOlbmQWBAA2JAyDETODUTgry8RaVmtrNojSs4hiAGA7gnfc4NC9gpWJ4rj2B8RwPCLdTgTnfSpAyQcbbzuasbqHTuV1DSbZULEkEljGe0wSKqOcLpUD9YoNlmRZCpoyVWTkEEnA8pqBw3Fvfvm4TpVQz74QKCQE822EDJk9ppqNqwb6LzheHuLcm2cKjaArKV1BlGmNgDrHtGBkzE5uIutqmSZOD32/KKRe4lIGBbIl7kk2zk9J04LFiG37iIqq5hz2wj6XczpUjCjB27/n71nqJuNmulxImW2z9/kaFVafEfDkjr7+n86FYUzoJjDJqw4BA1s29QRiSwfTq06QJkbCZxNQyMmpXB2zKmY1Nojz2aW9BAPbvXra3ieVp5HeX8QjaVuADfSkgdALSR31YWrC9zQGdZuF1HhyShWOwgHbYzG4qNwFtrTlgykAsoJBA0Mx1EbiBAznapV/SwCYVCVJwesqZJIjZu/8AnXJ0dHZCuRAIAyW1BsB+ow2obR60/bYMgEqgyB3nKyVOSQWOdjjy3mhFulQ2nAI0g9bjzI+zJGBNM37kXZKFiSw3XeCI9B7Gi2HBD4O1qt9TFpYKPkMjGSJBwFB9YpHCcUtq5ofS4TrnSRqlUUhRB1Gc/ht3kXgeoAsGxhdIjTBMjcAgwCPzpVxWcQenSxLNjHSDAgz5Zyd+8S/1B+MZuXUsuy+IGtxNxwEWNUabYG2Or+8ad8JRcVsMrZZQdPYEwJkbyKD8PqW2QxEhi6lTIDFSGeDImDv+0anHiiRqIVrggE7hNPbbGrHn+6km+ga9jD8UHDMoZsMAemVIaAxBYZ/nSuX3zJLBASp1ESICj7QJ6QTpwJ89qFkqtspqENJZ3BmWY7ftMSfuAFSrltVRYEjL74Y4BaBuD/KkhnEedD/a+I7/AF93P/uc11NW9D/XvXLeaH/ab8j/AOV++3Wfx2iuqIMD2qZGmmJk+VFB/oU4BRxUljen3/r2pFq+UyDABPiQYOnVkA+cx/pTxYedROXcOWuPpnBJMDcSQZyDsZxnArSGGZ6mUTrnFAqhXOqIBBDOpkgQYJELk/lmpCceH1aUeELDQx0wNIzJ7DIBI7VN+mkLpMMw6Vx8q7q0EjP3zjvRcLeA1sCOss1xmBIXCgxGTgQBSojJW8v4g9M/9pJXS6juxb5Ticjf1qHxd0C5YZXLeIw1ASARCbHvGAP+2r29aRLI0gEMf2j1QDBgeXvFRxc12lZgEXSBqmI1sdyRtn/8qaDqkReNUKGvJr1Jr0LCk3ChAHUMz0kTvBG2aa+kWjw6swh7MFVVQFe4/V4ZB6sdxgR6VIW6UuF1LZIgM2rJIABaJ0Tnz9tqXwnDJqlmYLDXHPa3mACdgf8AM+VGAuyuuot8MtwzdVQXJkjUWOnrghRvO/nWN+IlbxVHhKw8JIMjIj13/dFbtb30cw7EKynWzAz0QU+WQS3kMZ/DH/FvHJcvFtRQkJ0gAALG0ScmamV7S4eRUWrLf8BcEd17tQp7h7tvbxXJkQcef+lCsjdN/wDUaxhk1J4a5cTSbQBYsR6gYnE4BGJzGKZYZqx5bbbpZcFGYhjMGQsqYGfxr09XxPNhkbsswt+CACLat1QxU9U6mOCpH/8AVC9AGS0gmRqOTjYxhdvP3NTeXsfE1FlkpHykqDq+3tBzgE9xSeJ4IA3NjgkgZEnaJOFJO3oR2rlTo2Y/a4tPE1GWK9KyuEkmdR7ge1J4my1tPEjJknOE1bALtvUjl95LiDoW0+dR6ZMs2I3IgD8qg8xcXWCnVgechAIJkCAT5zPvR3wHRD4aXcszGSoAEfPG4nA1DBycjHpR27Tg3GxpU/aYwToUgERkbfiKd4azouK3YOvY58zn+s0+nhnVpXL6wVBkhStuZA2PfzxTbp8CXK5GbN68kXLg1PctqkAQwVSWDKCSs9Rx6DejuoQWmBJIAGpQu0ysxk6j2ie8VK4xWAVGaQqrA0nUQp2H7R2zjanOYILgR9SEzCgLDCTscmf5x51KKZE4fiF0G3LQzEH7WsEid4jI/qatEt+NDBdKovSuV3GxPmMHyE96qbF0rc06ENskSzqARBMnyBPV+G1WHE8SFQqSWB07Nlo2WRkgYnaabzwLrk4tzsH6Xe2nxbk++tq6qoMCuVcztn6TfxEXnn06zXVgRFZyNtPsIL70Ago5/rNAH0NSaAouX3mtl2QLqg/NsZaPMedKM+X50XCWywuKGKlkYSASdxgR5xWmnhmWr0SeKs5DuuemJA1DHzsVIDHK/eJ71E5fzG1aDoCwk/MJ6umDPpt2q34zTfsA6/kiFIhlYdzHbGQQcZ7CqPj+XMXQBSBlXLA7g7zEQAQPYU1XZm76NAeG8cIhTSiZCsJmMAmNwcnBjY+lZ7mHFPq8KcaQmlTjIGJI3yM1e8VxFu1aI1alKkQHM5PyAgznJkRAqktcELgQqGUlVYLpXTpbAbEY9c7ihfoMXxnAJcVNEmSsM0AkkrIZQoyDA37TTlrgm1Dh0aU8Im6VGCrmJIBGrtG8Sal8udVUI4Uoty51uRGCO3mTPfYU7wilz4luUItqiMFDa7ZOoQNUfZjIkUn6GiBxRuXtXiadKsFBgadKhu0koxhpPqm2msj8R2WNyVVMKoCncRjGTI7+81uOEuReuq10g3TqDMo0lTjSA2+PbtWH+KbFpLrKEZoC9Q1Yxge3f2I71MsFwyQ+H4dzBItA6h3/AOahR8k4W3du27YRzquoCSWEAsP4UKzRtZqWGan8EegggZaAZiMSxHecA/d7VDK5NSeGcAN0gnsYJKyCJ8o/lXoaniefDIfC3CQpdsAsFJEbs2QNjkjcT7TU3jWddS65wDrGkDvpE9pifL86i8Oyi2pIJUMxwNYM+ICCANsjFL4pl8IqBKMAGmJlYhjOMY8ttjXN/hr/AKL4W0NDAoxtwDLEEqQQQxOJU528qaewLRLKSCu4kjDxAOIQjfqp6zABGroI0kyJ22BIiMkSPIfe/wASHaZgTEEEeG2gmJAnV2x5g0W0OkwrGwIcMAyQCIghZGn3xse3vTdhR4jsdy3XJVZUIu/+VQbF5nWWBtjV1NpYBRCzC9zkge48qXwPElBd1tqS3d0EFS2tjp3zMxAAGPeMTuQ6JBA1QGwykuAxZBOkxMhgNtvOam206VZHLQwXQDs2wx2G5iq3h3W40hDn5gGCFVEDAiD+I/KpVjjLaAAaldFUDWpGbagEg7k5iRJ9MQBSChPDWuuVl3k6SXxgnpInEmpXE8utMTC6eojdplswInVHpVXwt3U5ZDoOsl1Pyg6iSTEwCe5/Krzh3dgdA1TDNLDWSoGZ0iBiDA+6mpPoGl2cL5tI4q+P+tcn1hzn8q6yoxXJuck/S70jPi3JzOdbTnv711lSY2H4/wCVTI00w6OKTB9KOD5/uqTUMimeBnWRLQdQMR8pmfKR6TTwT3/GsufjS3w9+4htOxVmXcAYJzVwaV2ZaibqjcWrK+GSlwgpEorOAwmVIUnGYz6VGvcMPFJJJeTvcf6piFkwGGNsflWXT9I1uMcO2JiWBiW1fvikXfj9GYt4LhjEw+8CJI7mMTvS3onYzZcx4BHk3FhwFZiGcyTgwVMmTJimOE4VEK22dgVVFWDcDgErJ0k9OSuQc+4rN/8A1IEH6lpYQx1KSRmAMYAk1EufH1uT9WwmMagdo7nOwj0o3r2PY/RuOMQksgb7fVluo6huM9hTdy2CoR2JKy/6xzcwQEzqxknBxArEt8aJIZbJBX5cqQMRMEZPepX/ANRMQbE53kajt8xjMx6b0b4hsZoLdlWurLtb1LDNJFwEQEOqSCuIj1IrN/EU2+IK3LuqZAABEtBOo+S6jH3HyrT/AA3efi0N0WvCtsCgJYkuDuR5AQRPr6U/xXJeHutqu2A7RE5WBkxAb1NJyTQ4xaZkvhu5/tNkEj9aux7zIxPnQrYcByLh0uoycOFYMCDJwQcH5qFSXyU5GadHFi0hdx0BgCZA32GfbtJztRFM039LNtyIBHhkwVJDGQM9hpEmfeu7Uk1Hg4YxTfI9yG00aHKEtLFZaBBPST9+wxINMcMgvrkEKG3MwxUfIYOJEHP7NRPhW4SEAZdGh3YvMm6CwwBgfa7nA++lf2W3DeI9q6y+PdtE2iQ6FS8CDuCQCJOw9hXKpUjoceRd3xVuEhGYeGRatrEuQwDOuqAun9ncxIFMcTy28tuzdNx1uISblvWxDEtsoGM9TGe0+UVI59wal7Ct4t0vqKqoXQuR1agyumCMhs5wasrQAbwgoeNUkzpgAdKTGoEJG+5qW23yNJIiW+JtuHdAHBXSNXUBOjXjCyDq7/Zis9e5DxHEwLN0MjOxhiQEZUWWYp05E9pG3vJ+F+L8Cw54i41ub5usgUOAAr9MwVLEgEgEYAHcipPE3Ldu4nFJdXTcK2LSpEKX8MlwFxqgRsdiD51OShzkdlkRfCZfqw4Eyxu3QSWIIJAXKDvEjMg1XcCzvxh4dLZ0red7q3GN1nPaCflxEBTMSZJqbd521zi7pVSly2qraDABCpJDP05JIKk+QNXnHcnW5etXRcjwdJDIxC6mC6eiffIOxAM9ivQjN89+Fb2PCuqLI+svMA6sxDGXKideIAWcR7mtJwli9ca8HRbVrSVsFXEtOAxKmNJ3x5Upjr4W5dZrp0rcICEB3GpvsnckTCnfE+ieRcKtm0jCy1vXIFrSdQ1YDXNDMApBO0R6U1xgKOO8ekX7gmStxgT5kMcg9xXYAMVyrnFk/Sb7HH1zd/2jIH4V1TT/AFmqkVDsOhI8xQ0jyowKksUCK4/8Qf73f/8AK/767EorjnxKH+l8RAEeK8beZpNCuhlKcFIt8NdaAigzsJUExPYmn/7N4rH1Y7zlf50tjFvE4pzh+HDsBHr+FM3+FvohZlAA329PX1rV/o25IeI4pfGH1XhO+DGqIgYMgZ/KjbQbrM9fskMwA2JH4VpvgX4Qbi38S6CLCHPncYfYX08z93tD5hwwF24o2DuB+JrtHLeEFq0ltQAqADHpv+c1KRdieEUAQoAAZgAMAAEwBWf+IeV3L9l0ssyXenQyuy6etdUwRPSDvWj4YAD/AN3/AMTVUc15snC2rl26TbUAdZRriqSYBZUMxJHlVdAZDkfwnzK1xNi5c4i49tboNxTdJlAT2nPbFCnOU8/fi7gFvmTGXVBo4d1GpvlGQAs+p7GhSt+iRv4duXXTUzo9sdKkBtZIOSxMe0AffVuiDWswoDAliJLb6UEZGff7q5py/jLtg9F0oJO+orv+yWKTjeJrRWviRHjxkVx2IkHfsJg9syK6fsUo0c2xp2Xb2gVW/pQM58UIYVhpaGGoR09Skjc+sUavcDqzAMSe69pAhR3ycTJwc5rOc344z/sxZl0lrqlLcIAT3KwR1NuTviZNROB5nxN6fDLMUWWAtqSqyIJ0qYExXPJ0zZRs6hwSEXAoCnBLuJBBBIgzt6Adj7VX8KjG67sxW2PEnqJEAxAbuAPzNc1vfFnFq5Xxm9TCQffGabb4q4gjN4+xCHb7oo3D+tnQeY82dme0tolWBM+Jb61KnSNBMYOY3j0JouUXmLMGmdWlVcrCxbWMDGJb8fauf2eeX2l/EM2RqRgFGhm6Z+XEgkffUdviniM/WmWycJk+ZxntRfYbTsClbgCyClm0ri6ygh/EJDAqwkRpBwftDGKr2t3ANBgpaJ2hpIJgsxmCZEREA965avxPfERc2MiAmCO4gYo7HxDxTsFF1uogAADfAHb2FDYbDstl2KK7AaxhAymCQYLLGNRB7zAB9af51ZdiiDB0sWhidO3bYAdvOuNcdz3jLLaGvXAQJPYg+0b4qK/xfxe4vPPvTsNgvmt4i9et9vHdpySSGI3rqoOO9cXsXmc6m+YmT95rtQ7VTHDsTq9D+VAk+X50uKFIoCk1yn4htMeIvwpP1r/4jXWVrnnMuJtjiLwLqD4jzJA+0aBMj8s4ci5bbAARgZZQQSTGCZq9YCB1L3+0PT1qus8Xa/4if3hUheJtf8RP7w/nWinSoycLI/N7Wq0VEEkjAIPdf5GtP+jNQt8DysPPplaoG4i1/wARP7wrSfo+vI3FEKysfBfAIJ+zUylZSjRQ8YoHEO2IF1jnbDTn0rVcv+JvH4qylm+Lg1nxVXKwwxOI3ByKxPxPxaTeUMpbWQRIkdWZpSc7WxxDtwKW1UTpfSNBgNGlRGoAg5wPeoaLs7Lw6bz+03+I1leMv8Pf4NhxjaUdnlRhm8C8Y0iP+QH2NZj4j+Nb/C6dIDM7u3UZUFQmdPcy8xtjbFUXLeNJt272vXdPiEyNQQtcY4jYgFjiDnyqR2afg+U2bXD8Q9i09oa7LIWYlzpW4wYbaZkbfnRUzwvMXvcHxMnIu8MIA076wTp7EgUKqidxkuDS5ojSoGtok4IOc4MH+sVYcs+H7jToWDJJMhYkzDTgCIid+1SrvxBcBwLame1q1/Fabb4n4mAouEAbAJbAHsAuKy3lKBD43k9xW8NXQh2KkCQCdJIlio0xBztWz+B+VtwdlmCqt17pTWpDSgS0QoPYBmb+orKjnt9lYm48oVK5iCSQSI9CR99aj4B425xbPauMeibocks0toUrk7dIP409zDaZnn3Dq/ND4+ltQBbsCTbEfftU278O8KxUeEsGdiR2960HOPhUPzKzqfpu23DEDIZEMYnYgD8DWZ5vw13h7jWmJBQwInIOzCcwRBrWD9oiSZU2+Up9Iv8ADoSiMqgxudmGe8HNIu/BZVgFvnqJyVyIE9jmrDloI+kXyNThbZGY+2F+7Bp3+2QQpNu4SFkgFcMewyMevrVKmTyiCnwagKhrrtJMwANgT3Jq15RyCzY4zg2TUWPE2wSxnEjtHtTdrm4LLNp1EmSTMCDnBNT+Avh+N4PRMC+urf8AaTz++m1GgTdlD+kgD6dfMTCsfwUn+FYh7oLqAu5H5muifHVi63GX9BgEEbkZKmMD7qznJ+S8WeJskamC3EZgGY9KuCxjyABqEh9lhyn4UvXIOnw1/afH4Lua6Pp9aWxpOoeY/Ghuy0qCK+v7qAX3oax5ijmgYpF9/wAa4Z8WXCON4iD/APM/767orVwn4v8A994n/wAz/voQiAnGMKX/AGg1Q6FOkFllwXENccKTvXQP0Ih/7QcnYWLoGck6k7VhOR2frEJ79vStz+ha5PM7g/6F/wDxpUtBZD57H0q8iCXa8/SoJZjqOwGSa1XIfghtKXLzFWB6rZUEgieknV6+VW3w7ypEvNe0DW/M2UPGdK27mAewmcelaK88O/8A5H/eKceRSKPj/g2zxDDxBq69R6QIUxqCw3TOlc+lZXnnJuHsgXBf8G0RNtAnUQQdgGk7+WK6Tc4nw1JAJY+UE/mRXEvi74YvrdB8W46MMM4hsbrhjgdvSKJJJguVyWvAcSH5dxgsKyxd4QAyS7S7yTG2JwPxoU98McrZeA4pMLqucNnfYvvQoqxWjIcfzt0IlVOoTSuV84F64tsqeqRv6GpPF8Oh0yqnHkPOpnwvwlv6Xa6E+Zvsj9hvSo2qjS2EOZ20tXA6ZHhkYOVJIzDiTOcRirr9GXxJw9q/da9cW0jWtKzqAJ1DAksZ++s5zq0s7DNsTgft1A4OwsjpXcdhQo8WF80d4vcWl3i+DuIwZCL0NsDCODv6gio/6QuWJcteOCuu3hsjqQn94J/M1SfGahLFnQAsXL0acR9bc2jas3xzk3GBJIDLAOw6W7UKRLHOCI8O8ARBVJzt9YsUwFFSLKDweJwP1adv+otR+U2xK4G47D/mqlIloPSP6mrT4WtauKslc6bqE+g1CoXGWFz0r+Aq2/Rzw6fSx0rhZGBuChB95zS+y+hpF3Z5Rw17irx4i9B8UhbQIDMAqmSd4328jmmeFuWLXMry2yq2xZdVziTaUQJ3JY1fcNy6y30u6bVs3Fe4FuFFLqPCGA0SNz+JrlllyOOwSOtRjylce1NNjN1FCKklR5CgVHlTGRgKFSQo8hQ0jyFADK1zDieUWb3HstxSdfE6W6iMG5B29K6wFHkK5/atj6fsP968v+pTRLJ/D/ow4UXBq1ldW3iZI7DCfxq3P6NeXf8ACf8A+49ahVGse/8AGpBUeVSFGTs/o+4FSCttwdh9a/8AOrD4a+E+G4PiPFsIyuyOpJdmEEgnB9hV6qiRjvTfF9v+0/vFMBq3woHhKuNN83fOWfxZ/wAW1N8xSBeYHIFxgfJtM/kasLI/Ve6/ueonOR9Td/7bn7qEDOLtzjmDAMOO3UGDpnImPlprir3HXFhuMDdwp0jP4b1F4LdR26cfeKWeFSZ0L8x+yP2qi2NJFlyTmN/+zONZrhLLc4XScSuq4wbtR1P4VB9C5iIH6/h+3/OaOtEyGj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" name="AutoShape 14" descr="data:image/jpeg;base64,/9j/4AAQSkZJRgABAQAAAQABAAD/2wCEAAkGBxQSEhUUExQVFRUWFRYXFRcYGBYXFxYYFRcWHBgWGBgZHCggGBolHxgXITEiJSkrLi4uGB8zODMsNygtLiwBCgoKDg0OGxAQGywkICQsLCwsLCwsLCw0LCwsLDQsLCwsLCwsLCwsLCwsLCwsLCwsLCwsLCwsLCwsLCwsLCwsLP/AABEIAOoA2AMBIgACEQEDEQH/xAAbAAAABwEAAAAAAAAAAAAAAAAAAQIDBAUGB//EAEUQAAIBAwIEBAIGBwUIAQUAAAECEQADIRIxBAUiQRNRYXEGMhQjQoGRoQczUrHB0fAVkrLh8SQ0U2JjcnOCQxeTorPS/8QAGQEAAwEBAQAAAAAAAAAAAAAAAAECAwQF/8QAJBEAAgIBBAIDAQEBAAAAAAAAAAECETEDEiFBMlEEE2EUcfD/2gAMAwEAAhEDEQA/AMgVyfehFLYZPuaKK9Q8egqOjijimOggKEUoChFA9omKOKVFHFA6ERRxSooRQFCYo4o4rW/DnwNf4pFuYS2dmbuPRRk/lUTmo5NYablgyBFFFdQ5r8J8HYRbd1gDEm6Gi5JJx4Y1agMdvvrOW+D4S1MC5facF/q09OlSWP4isf6Ymv8AOzLWeHZyFVSxOwAJJ+4VbJ8PsAPFdLUTKsdVz0+rWSD/AN0VaX+ZMRoXTbT9i2AgPvGW+8moY9B/CsZfJk8GsfjxWQ7fCWU+VC5/au7fdbUx/eLe1UnMnLXXJjeMBVAAiAAoAH4VehZ3P8Ko+OX6xvf+FX8eTlPlkfIilCkiLFCKXFCK7DjobihFL00UUyaERRRTkUUUCobihFLiiigQldx7ihS1GR7ihQA4wyfeiiltufeipGtBRRxRxQoAEUcUKOgYUUcUdCmAmKmcLy2441ABV/bYhVxvBPzewk1Fq25asqAASZIH47VlrTcI2jXSgpSpi7HLbK/OzXT5J9Wn99gWP9we9X1/4mvm2LYYW7YGlVSVwNhMljj1qpucO4mQRBg4wD5E+dT+B5emhmuyh1LBMiVgs2+5Kq0esV58pynk7VGMcFa1wnzPvUn+zbkXCw0+Hp1A4PVsB57g/eKlczW2t04I+QhVACrKqfWfaB705xnN5NxRsdQQiQY8RWBPnhQBtSpDsq3sFYlSs+YifWiFAknzJ8z/AFNDT/Qx/nSGCYqk479Y3vV9oqj44fWN710/F8mc/wAjxI0UIpVCu44xMUUUs0VOgERSSKcoqBUIIoopcUIoFSEKMj3oUtRke4oUE0LYZPvRRS2GT70UUjQKKEUdGKACAo4o6OgAoo4oxQoGFFXvw7cCwSYHWJzglSAcZ3NUgWdv6irPliyn3n+Fc/yfA20PIuLvHBbS20YgrMlRAbqLAj7Q3HYbVCN1ipXJBbUZ7kAifPYmgEpQFcFnZQ2ATuf6/fSlSj1f1vQn0/H/ACoGHFJJowv9bUcUAFJ8vxqk4wfWN71fRWf4hyblyVIhiAcdQ8xXT8XyZz/I8RuKKKWBRV3nGIigRSqEUwERRRS4oRQA3FCKXRUCEqMj3oUtRke9FQKhTbn3oqN9z71P5fylrwBDqssVAOqcCScDas3JLJaV4IjxpU9+ofgQR/iP4U0DWvfhERACCROD4Fk7SDM3JJxPsKbu8GgBaBpGmSLFiBq2H6zf+YrH7kjX67MrR1qhy8FS2nAXUfqbEx7eJ6Um9y/TqJQwgBY+DYiDtH1mfup/fEX1MzFCtGnCKRIXuB+psyZE7a/KlfQME6SAO/g2Y/8A2U/viH1MoOG3b/sb/Can8taE+8/wqdasAT9W5lT/APFYGIU97k9xUjhbIIAVGywAGiyCZ2I+syO8+VY601KNGukqZDk0NPuf68qm2AHJCq+G0k6LMBgYgnxPOnrvCsJGh/mCYS1uQIP6zAyM1y0dG5EALRxRkb+hIzvIMEYMdvWk6PPNSUAkUWf9aUFo6ACCnzqj4wdbe5q9LCqi3b8S86jWSCThVjB82Za6fjyUW2zDXVpEOKKr21yosCQSNoBRATJAx1QcmDnFJucnYXGSTKmG6FhSQCPtZkGcV1f0Q9nP9Uikoq0d/wCGri6urVpAMKoyGnaWHl3ioj8qhyhbIiTpGkatO7Bo+1+Ro/oh7D6pFPRVcNywatIuqTq0gDTmDuJbI70q9ydlkSSQJMLA3iJJiaP6IC+qRSUIq1t8rZzpkrADEkCAMiTpJMfdiRUTj+DNpyhIMdxsckd/arhqRk6RMoNckZBkUKUu4oVoQE4yfetH8OXitkgT1XIOBG3nvOfOs84yfer/AJI2nhy8FtN4SoBYnA7L/pWGrVcmkLvgs/pMIHADaDMAlSphhOT3n0/k3c4xQk4VY0lSdxjYxM59e21RLVmFOlvE6pafl1icLp74b3CinuW8N4gJaYVgTt0kA6QQdlydu4ArjStWzfDoesso2PSY6TqAbHzYIMTOD51LdNfzvImEOdY0SYA7EHvmYquFk2zJbLhwhYwMGDq7Ant2zTj8GBbVgZcSxK5DbRk4EDv/ADptK8grE2rUj6w5LZMrq0gJIXsATOe2o0rhbiWdRDmFfSoBUjJmTIhifM7Cdpydq8x1PbTSxAWYmD0yJyRPViPKo/BcMtwjS2ku2Qew0gznJPn6x90qm+RvhcE3hONFxhlC0/8ANnK9IIOCY8jShxqiV06CoCTqDRoHyxsMzjHfNQLaEumXR11LbULBdhlnOvOnIHqA2IpKI/jKiwst07hXJyJJ3BnbbtRVthgfscSjszagrhupxJAj7WSAcgYEnE5qzsvqUBXUCAWUlobRHUWZiSe0E5HeqziuTwoCltKKSwMasHO2Nf5YqTwthbrOxZGXTCBSToxgkbiBMz5U+KsfNma5ZzRXuXrQI1W7tyfIgucj0kmrMNXNb/FNY4666brduLnGoazIPvXTFGKxeTojgTn+s0AtLiiDUhgCxTHJP1135RJIBYEgHUPIjP4+1P5qLyxAbrhiwloGiAS2rAk7d4yMxWsMMy1ejQfTArm34YESOltRXWxJ6YxnTv3iYiKq1vi+7dOplIXWo2GDBaNOoZ6e5rSWQgtgk6n6git9k7tsO0Ek+h703y+x4TnBk6y8kHrIXIPkYgDyj1qSCHbYsNGvSTKkkMuvckuQ0r57QD2zUO9wofQyMpBzdIIC4YEwoOBhgScxV1avK7Asp1GH0lSGXbQACPPM+tZbhCvDkWYLLeuKUZo+bpJORAnIESI0yc0wHeMtJpSGhi9sa1YiUcQNAiFA6RqGc0o84GoW0ZSisQBqLE6QMqd4EHeZz5zQ5/wmsgXw4tgRqAb6oKFnqnQuTMnEY9q3l3I/CVL1t/EDq6u4Xpso2C4MyDpJOx37b0KqB3Zd/SghVytp9cqNklSykqBnVBUDeJO4qi+IuI8S8Wgg6VBB7EbjNSvAYAvalrZTo1hXYDWwZg32fsgzGVkZzVbxw6hmekT6Hyrp+MubMdZ9EZBke9HRoMihXac4TjJ96ueQcSybT9oCO06ZkT1SBj1FVLjP31bcpvoqr4jaVFzUIiSYAEzjSCQa5tfxNdPI9wF5Rd0km2oDKRGS5LaZDbd/Ly70/dtFY0ka2ZCAkAKGbZhvjBInvTY4oeH4hYa2Ba5uwUg/fpMEwNsGlfS8rpwZJw47xk9httjauRJm7ZM4jg5Ki2QzkEnI3ORrBwO+CO1PWbZV9CsFGokkwGMZmB8vyhdtqd4VTrAB6AGNzUAMyc6h80zUFoZizABVZyCO4zsDkAjAmlkeAwfDBOl2AKMSuJ7A+YEnVOdu1M8daJPiq7ln6CojYQQVY7YBAYED8KHj+JcIVSViRgyCwEgkTI6Z/oUE4sB2BUIfMmNAKgTtMfzqqbtiuhHNC7MHJbW4hGIEIEKwJIgk6s+xqwvcLbcq5uAooAlggYkgDGOxBMRj0jLPD8bbcqqsdCWgbefrGuFiGEAwxwu/7X4NXOKI1DBC6gIOmJyAFIBMyJ3jPlUrkb4HuH4fVaY3Pml/DV/mPUY92MTjbVUmxwbIFOxM6Z0QqsI1TiWyRE7GmeBuMbeoFteVWNLxkGD+zM7iO3pUzmIMog0k6W1naD7n7wAKEuht9nEucz9Lv/8AmuT/AHzXT1B8/wAB/OuY81YDib4XveeCPLWwj934V1AECKzZtAToHv75pYFDV70U0iwRTVt2hhG5YAgSVOcmQQPKY+1TseZ/hQ5K6h7njMFtgMQZIg6sbd8VrDDMdXKLfhFhFK32GhALhYIGLAmUyoKkyMRnH3McBwoTxCWKoXY2tQBB6UURA79lGwE96a4p38TSPkkMQxKlSwzth3wRAJ7YgzR8rvO1tmYnWNQTQwYrqXcggxlY2xSohMct2rioHZhOqUUldKkTJMgwZyADUfj+A8QWHa41w2+uAUAmQBOMCFAx61M5gj6LdsFWuEzckQFEdzvjGAD51X3eYW7aLbt5uBFIbpI1DIUk7znPr32J+oPwduKrC7YuI1tG1lyCuQ5kuSuAucEeQxUPhuDuMjWR4gVoWJy1u2AAgBGBM575pHNC9tVY21nUJDCGU6gYIBM99u0U7wnHkAQpF42mW0AG0pnAiDqJ/HpoquQzwDlBi5cBLoXVfDtkKFXSQHEFQDEgESTAqu5zZVbpVSGCgCRgE9zFTubsGP8As9xkI6NQBIGv9ag7qflkx9rtDVW8WkMBMwq5mQcDY9x29wa6PjeRlrYIyDI96FLUZ++jrts5xDDJ96tOV21Kprgp4jatpU6Vht5jeq5xk+9XnIjFpmG4baYJkDSBvn5q59bxNNPIlbVt7zkk/J80NIJI+yPm7bgffUVrbamHbqbAMQJz/wAogbdjUpdTMrIxEFsH0LYAxq23JqTxK6iztqOQIGkHGH39AB3yJ71yL2bsjcsZnMksQIIIPy7xg4I9PSp/NLkKqC3IAAJkTkjUqgAnY7nzpvk1jRqwFYDVHSxgmCQ0iN5iO9JvWEDKQ1wmGUfKoWBjT1GTOBPnvTfLsWFRc8Vy5QlsqyqCFVlA+cMQeo9yNwYEZ9qrbdhlF0dEnVDHeQiQIIgDJ+80dh2gCWU6l1ZwdXzQSe28EU3w6HWUyUBIWAEOohILHWIOO071NWVgTx6WxasqARtKZA1NAORHl29KVzRNJXRtOZ1DSWMdx1j1zn3il8fxRcxDrhgCGXSwlYOoZUDO0beVLt3HKIj6iJBmFgrGZMnzg7bz2oQMpizJd8MEklgdMkTqjcfxrS2GFu2YQkkBdLMNh80ncgZOAZmqazaHi6ymlVMamZCR1b6ZE4jz2p7m1q+ZBC4wdJiQk6Zk/fir8mkSuDkXOM8Ve7fXXNtvnO3pXU0XH3Vy7mQH0m/2i68D/wB9vu/hXUVJisZHRAUBQNJg/wBf50NFSWAtTNggLeJBPSSF8zrWB7fwmpEUjlV/rugBp0sIEiST3IExO8Z8q108Mx1cos+cWNFpCinp0sy9YAAAyp+0QAZBO2e1ZjjxctuJZ5uDXBJnBjPY+Y9DsK0/DcQ62QjamBIhlIIEHKy0sYAJzvgHeq/i7AN4utvSqliWL9RELBURn2M006IastuAPhKSEAaCApfp1FiTDdlyJiY2rMcwsuXFwpqVtOQD4fSB04M7e1W3PuHvsOl0ZDAB+VijDUATEZnIAouUcP02+gtps29SBjOuQZ9JGr5sHEUlxyD54HuCtm5ZQlgHDQwfJIQjSDmTgDeceVCwIv8AiXJceCqgqCSlwOJgAYGSZnFDiLYthirEXC9zQ+kGBcZZDAjcmNo2E4pfCrotjQFZmIDqWh20Ay2OnVkGABOKQ/wh8ttq1ziCEZSHYI+kszwGyQoyssfuiqfikIYhgAR5THmIntBFXdhbicS1waiTbXoBJuNHc6hp7GNPlBqs5g+tyw1Qf2t9z/r99b6DSkZaqbRDUZHvRU6qZHvQrr3r2YbX6GnGT71b8mUaTlJVtRBy0acQPKR5VVsMn3qy5bbLJEn5xjtPnWeorjRUHTJfD2X0rEglzk9UZeG/KMefpiTxjEhmIAueGCARiJOqR5n+G9VvLbiOj6W0vLQVJGoguBnbzHmNyQKVxC3GUAEHONRyDpPV7AKcgjt51x55OjHBI4F1KkKp16enuwY7neAshfQYpzjAOoKZBVB8oK7wdeoTc2M1X8I32cGOosR5eWCQDjf8qlW+LVSjeGASW6xEECACF7GNzHnTceQUuBxOYGCs68p98qAAqnOZGPX3ocDfVyw+VtWziVTCqCxEZnYfyorPC+GWA6CATrLEkTpCwB6HcgRNQ14gg3vmV2uAyCQAule0ZMnvSS3YBuslstkkgSekaQRgSQnbYySfOZzT1sN4Srdyko5kRE5KTsYxnFVHCabbW1uZ1AuASSVGr5hHy/l5mnVuOGgOV1GFDNqAG0mJ04HtmR50NdB+jv0hVukXIIkhSRClCftZyYxnygVZSMnqQl0KrGdJgR3CZJk77Zqj5ZKSxyTlVg4BJicd/KBVgG06h4YuFVJOyxA3mAYiQR3xQ4gpHHud/wC93/I3rp8/tt3711JRj8K5Vzhp4q8Rj618eXW2K6qqYrORtpsNiBRavej0UNNSaCSx8qZ5Zbm45I21GZiMnIOIOe2ak0nhr/hnUBMtBxMyc4/096108Mx1ei0t2buhkYkq06wRMaXjEeahjtAPvAgcfxipdB3tnNogCFECVJnMHvgAH3oXE+slSQJ2BLaQDuwbA3xgGfOMI4S3c1OxOkFzEBl1BAAHLYYyRPl38qSIlKlZZXbqFXYSgZOgJp6tJaYVSQJgGd99jiq+/wAwKMXDHQNJEEvJVkH6zJOfs9pNTE1atOlbmQWBAA2JAyDETODUTgry8RaVmtrNojSs4hiAGA7gnfc4NC9gpWJ4rj2B8RwPCLdTgTnfSpAyQcbbzuasbqHTuV1DSbZULEkEljGe0wSKqOcLpUD9YoNlmRZCpoyVWTkEEnA8pqBw3Fvfvm4TpVQz74QKCQE822EDJk9ppqNqwb6LzheHuLcm2cKjaArKV1BlGmNgDrHtGBkzE5uIutqmSZOD32/KKRe4lIGBbIl7kk2zk9J04LFiG37iIqq5hz2wj6XczpUjCjB27/n71nqJuNmulxImW2z9/kaFVafEfDkjr7+n86FYUzoJjDJqw4BA1s29QRiSwfTq06QJkbCZxNQyMmpXB2zKmY1Nojz2aW9BAPbvXra3ieVp5HeX8QjaVuADfSkgdALSR31YWrC9zQGdZuF1HhyShWOwgHbYzG4qNwFtrTlgykAsoJBA0Mx1EbiBAznapV/SwCYVCVJwesqZJIjZu/8AnXJ0dHZCuRAIAyW1BsB+ow2obR60/bYMgEqgyB3nKyVOSQWOdjjy3mhFulQ2nAI0g9bjzI+zJGBNM37kXZKFiSw3XeCI9B7Gi2HBD4O1qt9TFpYKPkMjGSJBwFB9YpHCcUtq5ofS4TrnSRqlUUhRB1Gc/ht3kXgeoAsGxhdIjTBMjcAgwCPzpVxWcQenSxLNjHSDAgz5Zyd+8S/1B+MZuXUsuy+IGtxNxwEWNUabYG2Or+8ad8JRcVsMrZZQdPYEwJkbyKD8PqW2QxEhi6lTIDFSGeDImDv+0anHiiRqIVrggE7hNPbbGrHn+6km+ga9jD8UHDMoZsMAemVIaAxBYZ/nSuX3zJLBASp1ESICj7QJ6QTpwJ89qFkqtspqENJZ3BmWY7ftMSfuAFSrltVRYEjL74Y4BaBuD/KkhnEedD/a+I7/AF93P/uc11NW9D/XvXLeaH/ab8j/AOV++3Wfx2iuqIMD2qZGmmJk+VFB/oU4BRxUljen3/r2pFq+UyDABPiQYOnVkA+cx/pTxYedROXcOWuPpnBJMDcSQZyDsZxnArSGGZ6mUTrnFAqhXOqIBBDOpkgQYJELk/lmpCceH1aUeELDQx0wNIzJ7DIBI7VN+mkLpMMw6Vx8q7q0EjP3zjvRcLeA1sCOss1xmBIXCgxGTgQBSojJW8v4g9M/9pJXS6juxb5Ticjf1qHxd0C5YZXLeIw1ASARCbHvGAP+2r29aRLI0gEMf2j1QDBgeXvFRxc12lZgEXSBqmI1sdyRtn/8qaDqkReNUKGvJr1Jr0LCk3ChAHUMz0kTvBG2aa+kWjw6swh7MFVVQFe4/V4ZB6sdxgR6VIW6UuF1LZIgM2rJIABaJ0Tnz9tqXwnDJqlmYLDXHPa3mACdgf8AM+VGAuyuuot8MtwzdVQXJkjUWOnrghRvO/nWN+IlbxVHhKw8JIMjIj13/dFbtb30cw7EKynWzAz0QU+WQS3kMZ/DH/FvHJcvFtRQkJ0gAALG0ScmamV7S4eRUWrLf8BcEd17tQp7h7tvbxXJkQcef+lCsjdN/wDUaxhk1J4a5cTSbQBYsR6gYnE4BGJzGKZYZqx5bbbpZcFGYhjMGQsqYGfxr09XxPNhkbsswt+CACLat1QxU9U6mOCpH/8AVC9AGS0gmRqOTjYxhdvP3NTeXsfE1FlkpHykqDq+3tBzgE9xSeJ4IA3NjgkgZEnaJOFJO3oR2rlTo2Y/a4tPE1GWK9KyuEkmdR7ge1J4my1tPEjJknOE1bALtvUjl95LiDoW0+dR6ZMs2I3IgD8qg8xcXWCnVgechAIJkCAT5zPvR3wHRD4aXcszGSoAEfPG4nA1DBycjHpR27Tg3GxpU/aYwToUgERkbfiKd4azouK3YOvY58zn+s0+nhnVpXL6wVBkhStuZA2PfzxTbp8CXK5GbN68kXLg1PctqkAQwVSWDKCSs9Rx6DejuoQWmBJIAGpQu0ysxk6j2ie8VK4xWAVGaQqrA0nUQp2H7R2zjanOYILgR9SEzCgLDCTscmf5x51KKZE4fiF0G3LQzEH7WsEid4jI/qatEt+NDBdKovSuV3GxPmMHyE96qbF0rc06ENskSzqARBMnyBPV+G1WHE8SFQqSWB07Nlo2WRkgYnaabzwLrk4tzsH6Xe2nxbk++tq6qoMCuVcztn6TfxEXnn06zXVgRFZyNtPsIL70Ago5/rNAH0NSaAouX3mtl2QLqg/NsZaPMedKM+X50XCWywuKGKlkYSASdxgR5xWmnhmWr0SeKs5DuuemJA1DHzsVIDHK/eJ71E5fzG1aDoCwk/MJ6umDPpt2q34zTfsA6/kiFIhlYdzHbGQQcZ7CqPj+XMXQBSBlXLA7g7zEQAQPYU1XZm76NAeG8cIhTSiZCsJmMAmNwcnBjY+lZ7mHFPq8KcaQmlTjIGJI3yM1e8VxFu1aI1alKkQHM5PyAgznJkRAqktcELgQqGUlVYLpXTpbAbEY9c7ihfoMXxnAJcVNEmSsM0AkkrIZQoyDA37TTlrgm1Dh0aU8Im6VGCrmJIBGrtG8Sal8udVUI4Uoty51uRGCO3mTPfYU7wilz4luUItqiMFDa7ZOoQNUfZjIkUn6GiBxRuXtXiadKsFBgadKhu0koxhpPqm2msj8R2WNyVVMKoCncRjGTI7+81uOEuReuq10g3TqDMo0lTjSA2+PbtWH+KbFpLrKEZoC9Q1Yxge3f2I71MsFwyQ+H4dzBItA6h3/AOahR8k4W3du27YRzquoCSWEAsP4UKzRtZqWGan8EegggZaAZiMSxHecA/d7VDK5NSeGcAN0gnsYJKyCJ8o/lXoaniefDIfC3CQpdsAsFJEbs2QNjkjcT7TU3jWddS65wDrGkDvpE9pifL86i8Oyi2pIJUMxwNYM+ICCANsjFL4pl8IqBKMAGmJlYhjOMY8ttjXN/hr/AKL4W0NDAoxtwDLEEqQQQxOJU528qaewLRLKSCu4kjDxAOIQjfqp6zABGroI0kyJ22BIiMkSPIfe/wASHaZgTEEEeG2gmJAnV2x5g0W0OkwrGwIcMAyQCIghZGn3xse3vTdhR4jsdy3XJVZUIu/+VQbF5nWWBtjV1NpYBRCzC9zkge48qXwPElBd1tqS3d0EFS2tjp3zMxAAGPeMTuQ6JBA1QGwykuAxZBOkxMhgNtvOam206VZHLQwXQDs2wx2G5iq3h3W40hDn5gGCFVEDAiD+I/KpVjjLaAAaldFUDWpGbagEg7k5iRJ9MQBSChPDWuuVl3k6SXxgnpInEmpXE8utMTC6eojdplswInVHpVXwt3U5ZDoOsl1Pyg6iSTEwCe5/Krzh3dgdA1TDNLDWSoGZ0iBiDA+6mpPoGl2cL5tI4q+P+tcn1hzn8q6yoxXJuck/S70jPi3JzOdbTnv711lSY2H4/wCVTI00w6OKTB9KOD5/uqTUMimeBnWRLQdQMR8pmfKR6TTwT3/GsufjS3w9+4htOxVmXcAYJzVwaV2ZaibqjcWrK+GSlwgpEorOAwmVIUnGYz6VGvcMPFJJJeTvcf6piFkwGGNsflWXT9I1uMcO2JiWBiW1fvikXfj9GYt4LhjEw+8CJI7mMTvS3onYzZcx4BHk3FhwFZiGcyTgwVMmTJimOE4VEK22dgVVFWDcDgErJ0k9OSuQc+4rN/8A1IEH6lpYQx1KSRmAMYAk1EufH1uT9WwmMagdo7nOwj0o3r2PY/RuOMQksgb7fVluo6huM9hTdy2CoR2JKy/6xzcwQEzqxknBxArEt8aJIZbJBX5cqQMRMEZPepX/ANRMQbE53kajt8xjMx6b0b4hsZoLdlWurLtb1LDNJFwEQEOqSCuIj1IrN/EU2+IK3LuqZAABEtBOo+S6jH3HyrT/AA3efi0N0WvCtsCgJYkuDuR5AQRPr6U/xXJeHutqu2A7RE5WBkxAb1NJyTQ4xaZkvhu5/tNkEj9aux7zIxPnQrYcByLh0uoycOFYMCDJwQcH5qFSXyU5GadHFi0hdx0BgCZA32GfbtJztRFM039LNtyIBHhkwVJDGQM9hpEmfeu7Uk1Hg4YxTfI9yG00aHKEtLFZaBBPST9+wxINMcMgvrkEKG3MwxUfIYOJEHP7NRPhW4SEAZdGh3YvMm6CwwBgfa7nA++lf2W3DeI9q6y+PdtE2iQ6FS8CDuCQCJOw9hXKpUjoceRd3xVuEhGYeGRatrEuQwDOuqAun9ncxIFMcTy28tuzdNx1uISblvWxDEtsoGM9TGe0+UVI59wal7Ct4t0vqKqoXQuR1agyumCMhs5wasrQAbwgoeNUkzpgAdKTGoEJG+5qW23yNJIiW+JtuHdAHBXSNXUBOjXjCyDq7/Zis9e5DxHEwLN0MjOxhiQEZUWWYp05E9pG3vJ+F+L8Cw54i41ub5usgUOAAr9MwVLEgEgEYAHcipPE3Ldu4nFJdXTcK2LSpEKX8MlwFxqgRsdiD51OShzkdlkRfCZfqw4Eyxu3QSWIIJAXKDvEjMg1XcCzvxh4dLZ0red7q3GN1nPaCflxEBTMSZJqbd521zi7pVSly2qraDABCpJDP05JIKk+QNXnHcnW5etXRcjwdJDIxC6mC6eiffIOxAM9ivQjN89+Fb2PCuqLI+svMA6sxDGXKideIAWcR7mtJwli9ca8HRbVrSVsFXEtOAxKmNJ3x5Upjr4W5dZrp0rcICEB3GpvsnckTCnfE+ieRcKtm0jCy1vXIFrSdQ1YDXNDMApBO0R6U1xgKOO8ekX7gmStxgT5kMcg9xXYAMVyrnFk/Sb7HH1zd/2jIH4V1TT/AFmqkVDsOhI8xQ0jyowKksUCK4/8Qf73f/8AK/767EorjnxKH+l8RAEeK8beZpNCuhlKcFIt8NdaAigzsJUExPYmn/7N4rH1Y7zlf50tjFvE4pzh+HDsBHr+FM3+FvohZlAA329PX1rV/o25IeI4pfGH1XhO+DGqIgYMgZ/KjbQbrM9fskMwA2JH4VpvgX4Qbi38S6CLCHPncYfYX08z93tD5hwwF24o2DuB+JrtHLeEFq0ltQAqADHpv+c1KRdieEUAQoAAZgAMAAEwBWf+IeV3L9l0ssyXenQyuy6etdUwRPSDvWj4YAD/AN3/AMTVUc15snC2rl26TbUAdZRriqSYBZUMxJHlVdAZDkfwnzK1xNi5c4i49tboNxTdJlAT2nPbFCnOU8/fi7gFvmTGXVBo4d1GpvlGQAs+p7GhSt+iRv4duXXTUzo9sdKkBtZIOSxMe0AffVuiDWswoDAliJLb6UEZGff7q5py/jLtg9F0oJO+orv+yWKTjeJrRWviRHjxkVx2IkHfsJg9syK6fsUo0c2xp2Xb2gVW/pQM58UIYVhpaGGoR09Skjc+sUavcDqzAMSe69pAhR3ycTJwc5rOc344z/sxZl0lrqlLcIAT3KwR1NuTviZNROB5nxN6fDLMUWWAtqSqyIJ0qYExXPJ0zZRs6hwSEXAoCnBLuJBBBIgzt6Adj7VX8KjG67sxW2PEnqJEAxAbuAPzNc1vfFnFq5Xxm9TCQffGabb4q4gjN4+xCHb7oo3D+tnQeY82dme0tolWBM+Jb61KnSNBMYOY3j0JouUXmLMGmdWlVcrCxbWMDGJb8fauf2eeX2l/EM2RqRgFGhm6Z+XEgkffUdviniM/WmWycJk+ZxntRfYbTsClbgCyClm0ri6ygh/EJDAqwkRpBwftDGKr2t3ANBgpaJ2hpIJgsxmCZEREA965avxPfERc2MiAmCO4gYo7HxDxTsFF1uogAADfAHb2FDYbDstl2KK7AaxhAymCQYLLGNRB7zAB9af51ZdiiDB0sWhidO3bYAdvOuNcdz3jLLaGvXAQJPYg+0b4qK/xfxe4vPPvTsNgvmt4i9et9vHdpySSGI3rqoOO9cXsXmc6m+YmT95rtQ7VTHDsTq9D+VAk+X50uKFIoCk1yn4htMeIvwpP1r/4jXWVrnnMuJtjiLwLqD4jzJA+0aBMj8s4ci5bbAARgZZQQSTGCZq9YCB1L3+0PT1qus8Xa/4if3hUheJtf8RP7w/nWinSoycLI/N7Wq0VEEkjAIPdf5GtP+jNQt8DysPPplaoG4i1/wARP7wrSfo+vI3FEKysfBfAIJ+zUylZSjRQ8YoHEO2IF1jnbDTn0rVcv+JvH4qylm+Lg1nxVXKwwxOI3ByKxPxPxaTeUMpbWQRIkdWZpSc7WxxDtwKW1UTpfSNBgNGlRGoAg5wPeoaLs7Lw6bz+03+I1leMv8Pf4NhxjaUdnlRhm8C8Y0iP+QH2NZj4j+Nb/C6dIDM7u3UZUFQmdPcy8xtjbFUXLeNJt272vXdPiEyNQQtcY4jYgFjiDnyqR2afg+U2bXD8Q9i09oa7LIWYlzpW4wYbaZkbfnRUzwvMXvcHxMnIu8MIA076wTp7EgUKqidxkuDS5ojSoGtok4IOc4MH+sVYcs+H7jToWDJJMhYkzDTgCIid+1SrvxBcBwLame1q1/Fabb4n4mAouEAbAJbAHsAuKy3lKBD43k9xW8NXQh2KkCQCdJIlio0xBztWz+B+VtwdlmCqt17pTWpDSgS0QoPYBmb+orKjnt9lYm48oVK5iCSQSI9CR99aj4B425xbPauMeibocks0toUrk7dIP409zDaZnn3Dq/ND4+ltQBbsCTbEfftU278O8KxUeEsGdiR2960HOPhUPzKzqfpu23DEDIZEMYnYgD8DWZ5vw13h7jWmJBQwInIOzCcwRBrWD9oiSZU2+Up9Iv8ADoSiMqgxudmGe8HNIu/BZVgFvnqJyVyIE9jmrDloI+kXyNThbZGY+2F+7Bp3+2QQpNu4SFkgFcMewyMevrVKmTyiCnwagKhrrtJMwANgT3Jq15RyCzY4zg2TUWPE2wSxnEjtHtTdrm4LLNp1EmSTMCDnBNT+Avh+N4PRMC+urf8AaTz++m1GgTdlD+kgD6dfMTCsfwUn+FYh7oLqAu5H5muifHVi63GX9BgEEbkZKmMD7qznJ+S8WeJskamC3EZgGY9KuCxjyABqEh9lhyn4UvXIOnw1/afH4Lua6Pp9aWxpOoeY/Ghuy0qCK+v7qAX3oax5ijmgYpF9/wAa4Z8WXCON4iD/APM/767orVwn4v8A994n/wAz/voQiAnGMKX/AGg1Q6FOkFllwXENccKTvXQP0Ih/7QcnYWLoGck6k7VhOR2frEJ79vStz+ha5PM7g/6F/wDxpUtBZD57H0q8iCXa8/SoJZjqOwGSa1XIfghtKXLzFWB6rZUEgieknV6+VW3w7ypEvNe0DW/M2UPGdK27mAewmcelaK88O/8A5H/eKceRSKPj/g2zxDDxBq69R6QIUxqCw3TOlc+lZXnnJuHsgXBf8G0RNtAnUQQdgGk7+WK6Tc4nw1JAJY+UE/mRXEvi74YvrdB8W46MMM4hsbrhjgdvSKJJJguVyWvAcSH5dxgsKyxd4QAyS7S7yTG2JwPxoU98McrZeA4pMLqucNnfYvvQoqxWjIcfzt0IlVOoTSuV84F64tsqeqRv6GpPF8Oh0yqnHkPOpnwvwlv6Xa6E+Zvsj9hvSo2qjS2EOZ20tXA6ZHhkYOVJIzDiTOcRirr9GXxJw9q/da9cW0jWtKzqAJ1DAksZ++s5zq0s7DNsTgft1A4OwsjpXcdhQo8WF80d4vcWl3i+DuIwZCL0NsDCODv6gio/6QuWJcteOCuu3hsjqQn94J/M1SfGahLFnQAsXL0acR9bc2jas3xzk3GBJIDLAOw6W7UKRLHOCI8O8ARBVJzt9YsUwFFSLKDweJwP1adv+otR+U2xK4G47D/mqlIloPSP6mrT4WtauKslc6bqE+g1CoXGWFz0r+Aq2/Rzw6fSx0rhZGBuChB95zS+y+hpF3Z5Rw17irx4i9B8UhbQIDMAqmSd4328jmmeFuWLXMry2yq2xZdVziTaUQJ3JY1fcNy6y30u6bVs3Fe4FuFFLqPCGA0SNz+JrlllyOOwSOtRjylce1NNjN1FCKklR5CgVHlTGRgKFSQo8hQ0jyFADK1zDieUWb3HstxSdfE6W6iMG5B29K6wFHkK5/atj6fsP968v+pTRLJ/D/ow4UXBq1ldW3iZI7DCfxq3P6NeXf8ACf8A+49ahVGse/8AGpBUeVSFGTs/o+4FSCttwdh9a/8AOrD4a+E+G4PiPFsIyuyOpJdmEEgnB9hV6qiRjvTfF9v+0/vFMBq3woHhKuNN83fOWfxZ/wAW1N8xSBeYHIFxgfJtM/kasLI/Ve6/ueonOR9Td/7bn7qEDOLtzjmDAMOO3UGDpnImPlprir3HXFhuMDdwp0jP4b1F4LdR26cfeKWeFSZ0L8x+yP2qi2NJFlyTmN/+zONZrhLLc4XScSuq4wbtR1P4VB9C5iIH6/h+3/OaOtEyGj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" name="AutoShape 16" descr="data:image/jpeg;base64,/9j/4AAQSkZJRgABAQAAAQABAAD/2wCEAAkGBxQSEhUUExQVFRUWFRYXFRcYGBYXFxYYFRcWHBgWGBgZHCggGBolHxgXITEiJSkrLi4uGB8zODMsNygtLiwBCgoKDg0OGxAQGywkICQsLCwsLCwsLCw0LCwsLDQsLCwsLCwsLCwsLCwsLCwsLCwsLCwsLCwsLCwsLCwsLCwsLP/AABEIAOoA2AMBIgACEQEDEQH/xAAbAAAABwEAAAAAAAAAAAAAAAAAAQIDBAUGB//EAEUQAAIBAwIEBAIGBwUIAQUAAAECEQADIRIxBAUiQRNRYXEGMhQjQoGRoQczUrHB0fAVkrLh8SQ0U2JjcnOCQxeTorPS/8QAGQEAAwEBAQAAAAAAAAAAAAAAAAECAwQF/8QAJBEAAgIBBAIDAQEBAAAAAAAAAAECETEDEiFBMlEEE2EUcfD/2gAMAwEAAhEDEQA/AMgVyfehFLYZPuaKK9Q8egqOjijimOggKEUoChFA9omKOKVFHFA6ERRxSooRQFCYo4o4rW/DnwNf4pFuYS2dmbuPRRk/lUTmo5NYablgyBFFFdQ5r8J8HYRbd1gDEm6Gi5JJx4Y1agMdvvrOW+D4S1MC5facF/q09OlSWP4isf6Ymv8AOzLWeHZyFVSxOwAJJ+4VbJ8PsAPFdLUTKsdVz0+rWSD/AN0VaX+ZMRoXTbT9i2AgPvGW+8moY9B/CsZfJk8GsfjxWQ7fCWU+VC5/au7fdbUx/eLe1UnMnLXXJjeMBVAAiAAoAH4VehZ3P8Ko+OX6xvf+FX8eTlPlkfIilCkiLFCKXFCK7DjobihFL00UUyaERRRTkUUUCobihFLiiigQldx7ihS1GR7ihQA4wyfeiiltufeipGtBRRxRxQoAEUcUKOgYUUcUdCmAmKmcLy2441ABV/bYhVxvBPzewk1Fq25asqAASZIH47VlrTcI2jXSgpSpi7HLbK/OzXT5J9Wn99gWP9we9X1/4mvm2LYYW7YGlVSVwNhMljj1qpucO4mQRBg4wD5E+dT+B5emhmuyh1LBMiVgs2+5Kq0esV58pynk7VGMcFa1wnzPvUn+zbkXCw0+Hp1A4PVsB57g/eKlczW2t04I+QhVACrKqfWfaB705xnN5NxRsdQQiQY8RWBPnhQBtSpDsq3sFYlSs+YifWiFAknzJ8z/AFNDT/Qx/nSGCYqk479Y3vV9oqj44fWN710/F8mc/wAjxI0UIpVCu44xMUUUs0VOgERSSKcoqBUIIoopcUIoFSEKMj3oUtRke4oUE0LYZPvRRS2GT70UUjQKKEUdGKACAo4o6OgAoo4oxQoGFFXvw7cCwSYHWJzglSAcZ3NUgWdv6irPliyn3n+Fc/yfA20PIuLvHBbS20YgrMlRAbqLAj7Q3HYbVCN1ipXJBbUZ7kAifPYmgEpQFcFnZQ2ATuf6/fSlSj1f1vQn0/H/ACoGHFJJowv9bUcUAFJ8vxqk4wfWN71fRWf4hyblyVIhiAcdQ8xXT8XyZz/I8RuKKKWBRV3nGIigRSqEUwERRRS4oRQA3FCKXRUCEqMj3oUtRke9FQKhTbn3oqN9z71P5fylrwBDqssVAOqcCScDas3JLJaV4IjxpU9+ofgQR/iP4U0DWvfhERACCROD4Fk7SDM3JJxPsKbu8GgBaBpGmSLFiBq2H6zf+YrH7kjX67MrR1qhy8FS2nAXUfqbEx7eJ6Um9y/TqJQwgBY+DYiDtH1mfup/fEX1MzFCtGnCKRIXuB+psyZE7a/KlfQME6SAO/g2Y/8A2U/viH1MoOG3b/sb/Can8taE+8/wqdasAT9W5lT/APFYGIU97k9xUjhbIIAVGywAGiyCZ2I+syO8+VY601KNGukqZDk0NPuf68qm2AHJCq+G0k6LMBgYgnxPOnrvCsJGh/mCYS1uQIP6zAyM1y0dG5EALRxRkb+hIzvIMEYMdvWk6PPNSUAkUWf9aUFo6ACCnzqj4wdbe5q9LCqi3b8S86jWSCThVjB82Za6fjyUW2zDXVpEOKKr21yosCQSNoBRATJAx1QcmDnFJucnYXGSTKmG6FhSQCPtZkGcV1f0Q9nP9Uikoq0d/wCGri6urVpAMKoyGnaWHl3ioj8qhyhbIiTpGkatO7Bo+1+Ro/oh7D6pFPRVcNywatIuqTq0gDTmDuJbI70q9ydlkSSQJMLA3iJJiaP6IC+qRSUIq1t8rZzpkrADEkCAMiTpJMfdiRUTj+DNpyhIMdxsckd/arhqRk6RMoNckZBkUKUu4oVoQE4yfetH8OXitkgT1XIOBG3nvOfOs84yfer/AJI2nhy8FtN4SoBYnA7L/pWGrVcmkLvgs/pMIHADaDMAlSphhOT3n0/k3c4xQk4VY0lSdxjYxM59e21RLVmFOlvE6pafl1icLp74b3CinuW8N4gJaYVgTt0kA6QQdlydu4ArjStWzfDoesso2PSY6TqAbHzYIMTOD51LdNfzvImEOdY0SYA7EHvmYquFk2zJbLhwhYwMGDq7Ant2zTj8GBbVgZcSxK5DbRk4EDv/ADptK8grE2rUj6w5LZMrq0gJIXsATOe2o0rhbiWdRDmFfSoBUjJmTIhifM7Cdpydq8x1PbTSxAWYmD0yJyRPViPKo/BcMtwjS2ku2Qew0gznJPn6x90qm+RvhcE3hONFxhlC0/8ANnK9IIOCY8jShxqiV06CoCTqDRoHyxsMzjHfNQLaEumXR11LbULBdhlnOvOnIHqA2IpKI/jKiwst07hXJyJJ3BnbbtRVthgfscSjszagrhupxJAj7WSAcgYEnE5qzsvqUBXUCAWUlobRHUWZiSe0E5HeqziuTwoCltKKSwMasHO2Nf5YqTwthbrOxZGXTCBSToxgkbiBMz5U+KsfNma5ZzRXuXrQI1W7tyfIgucj0kmrMNXNb/FNY4666brduLnGoazIPvXTFGKxeTojgTn+s0AtLiiDUhgCxTHJP1135RJIBYEgHUPIjP4+1P5qLyxAbrhiwloGiAS2rAk7d4yMxWsMMy1ejQfTArm34YESOltRXWxJ6YxnTv3iYiKq1vi+7dOplIXWo2GDBaNOoZ6e5rSWQgtgk6n6git9k7tsO0Ek+h703y+x4TnBk6y8kHrIXIPkYgDyj1qSCHbYsNGvSTKkkMuvckuQ0r57QD2zUO9wofQyMpBzdIIC4YEwoOBhgScxV1avK7Asp1GH0lSGXbQACPPM+tZbhCvDkWYLLeuKUZo+bpJORAnIESI0yc0wHeMtJpSGhi9sa1YiUcQNAiFA6RqGc0o84GoW0ZSisQBqLE6QMqd4EHeZz5zQ5/wmsgXw4tgRqAb6oKFnqnQuTMnEY9q3l3I/CVL1t/EDq6u4Xpso2C4MyDpJOx37b0KqB3Zd/SghVytp9cqNklSykqBnVBUDeJO4qi+IuI8S8Wgg6VBB7EbjNSvAYAvalrZTo1hXYDWwZg32fsgzGVkZzVbxw6hmekT6Hyrp+MubMdZ9EZBke9HRoMihXac4TjJ96ueQcSybT9oCO06ZkT1SBj1FVLjP31bcpvoqr4jaVFzUIiSYAEzjSCQa5tfxNdPI9wF5Rd0km2oDKRGS5LaZDbd/Ly70/dtFY0ka2ZCAkAKGbZhvjBInvTY4oeH4hYa2Ba5uwUg/fpMEwNsGlfS8rpwZJw47xk9httjauRJm7ZM4jg5Ki2QzkEnI3ORrBwO+CO1PWbZV9CsFGokkwGMZmB8vyhdtqd4VTrAB6AGNzUAMyc6h80zUFoZizABVZyCO4zsDkAjAmlkeAwfDBOl2AKMSuJ7A+YEnVOdu1M8daJPiq7ln6CojYQQVY7YBAYED8KHj+JcIVSViRgyCwEgkTI6Z/oUE4sB2BUIfMmNAKgTtMfzqqbtiuhHNC7MHJbW4hGIEIEKwJIgk6s+xqwvcLbcq5uAooAlggYkgDGOxBMRj0jLPD8bbcqqsdCWgbefrGuFiGEAwxwu/7X4NXOKI1DBC6gIOmJyAFIBMyJ3jPlUrkb4HuH4fVaY3Pml/DV/mPUY92MTjbVUmxwbIFOxM6Z0QqsI1TiWyRE7GmeBuMbeoFteVWNLxkGD+zM7iO3pUzmIMog0k6W1naD7n7wAKEuht9nEucz9Lv/8AmuT/AHzXT1B8/wAB/OuY81YDib4XveeCPLWwj934V1AECKzZtAToHv75pYFDV70U0iwRTVt2hhG5YAgSVOcmQQPKY+1TseZ/hQ5K6h7njMFtgMQZIg6sbd8VrDDMdXKLfhFhFK32GhALhYIGLAmUyoKkyMRnH3McBwoTxCWKoXY2tQBB6UURA79lGwE96a4p38TSPkkMQxKlSwzth3wRAJ7YgzR8rvO1tmYnWNQTQwYrqXcggxlY2xSohMct2rioHZhOqUUldKkTJMgwZyADUfj+A8QWHa41w2+uAUAmQBOMCFAx61M5gj6LdsFWuEzckQFEdzvjGAD51X3eYW7aLbt5uBFIbpI1DIUk7znPr32J+oPwduKrC7YuI1tG1lyCuQ5kuSuAucEeQxUPhuDuMjWR4gVoWJy1u2AAgBGBM575pHNC9tVY21nUJDCGU6gYIBM99u0U7wnHkAQpF42mW0AG0pnAiDqJ/HpoquQzwDlBi5cBLoXVfDtkKFXSQHEFQDEgESTAqu5zZVbpVSGCgCRgE9zFTubsGP8As9xkI6NQBIGv9ag7qflkx9rtDVW8WkMBMwq5mQcDY9x29wa6PjeRlrYIyDI96FLUZ++jrts5xDDJ96tOV21Kprgp4jatpU6Vht5jeq5xk+9XnIjFpmG4baYJkDSBvn5q59bxNNPIlbVt7zkk/J80NIJI+yPm7bgffUVrbamHbqbAMQJz/wAogbdjUpdTMrIxEFsH0LYAxq23JqTxK6iztqOQIGkHGH39AB3yJ71yL2bsjcsZnMksQIIIPy7xg4I9PSp/NLkKqC3IAAJkTkjUqgAnY7nzpvk1jRqwFYDVHSxgmCQ0iN5iO9JvWEDKQ1wmGUfKoWBjT1GTOBPnvTfLsWFRc8Vy5QlsqyqCFVlA+cMQeo9yNwYEZ9qrbdhlF0dEnVDHeQiQIIgDJ+80dh2gCWU6l1ZwdXzQSe28EU3w6HWUyUBIWAEOohILHWIOO071NWVgTx6WxasqARtKZA1NAORHl29KVzRNJXRtOZ1DSWMdx1j1zn3il8fxRcxDrhgCGXSwlYOoZUDO0beVLt3HKIj6iJBmFgrGZMnzg7bz2oQMpizJd8MEklgdMkTqjcfxrS2GFu2YQkkBdLMNh80ncgZOAZmqazaHi6ymlVMamZCR1b6ZE4jz2p7m1q+ZBC4wdJiQk6Zk/fir8mkSuDkXOM8Ve7fXXNtvnO3pXU0XH3Vy7mQH0m/2i68D/wB9vu/hXUVJisZHRAUBQNJg/wBf50NFSWAtTNggLeJBPSSF8zrWB7fwmpEUjlV/rugBp0sIEiST3IExO8Z8q108Mx1cos+cWNFpCinp0sy9YAAAyp+0QAZBO2e1ZjjxctuJZ5uDXBJnBjPY+Y9DsK0/DcQ62QjamBIhlIIEHKy0sYAJzvgHeq/i7AN4utvSqliWL9RELBURn2M006IastuAPhKSEAaCApfp1FiTDdlyJiY2rMcwsuXFwpqVtOQD4fSB04M7e1W3PuHvsOl0ZDAB+VijDUATEZnIAouUcP02+gtps29SBjOuQZ9JGr5sHEUlxyD54HuCtm5ZQlgHDQwfJIQjSDmTgDeceVCwIv8AiXJceCqgqCSlwOJgAYGSZnFDiLYthirEXC9zQ+kGBcZZDAjcmNo2E4pfCrotjQFZmIDqWh20Ay2OnVkGABOKQ/wh8ttq1ziCEZSHYI+kszwGyQoyssfuiqfikIYhgAR5THmIntBFXdhbicS1waiTbXoBJuNHc6hp7GNPlBqs5g+tyw1Qf2t9z/r99b6DSkZaqbRDUZHvRU6qZHvQrr3r2YbX6GnGT71b8mUaTlJVtRBy0acQPKR5VVsMn3qy5bbLJEn5xjtPnWeorjRUHTJfD2X0rEglzk9UZeG/KMefpiTxjEhmIAueGCARiJOqR5n+G9VvLbiOj6W0vLQVJGoguBnbzHmNyQKVxC3GUAEHONRyDpPV7AKcgjt51x55OjHBI4F1KkKp16enuwY7neAshfQYpzjAOoKZBVB8oK7wdeoTc2M1X8I32cGOosR5eWCQDjf8qlW+LVSjeGASW6xEECACF7GNzHnTceQUuBxOYGCs68p98qAAqnOZGPX3ocDfVyw+VtWziVTCqCxEZnYfyorPC+GWA6CATrLEkTpCwB6HcgRNQ14gg3vmV2uAyCQAule0ZMnvSS3YBuslstkkgSekaQRgSQnbYySfOZzT1sN4Srdyko5kRE5KTsYxnFVHCabbW1uZ1AuASSVGr5hHy/l5mnVuOGgOV1GFDNqAG0mJ04HtmR50NdB+jv0hVukXIIkhSRClCftZyYxnygVZSMnqQl0KrGdJgR3CZJk77Zqj5ZKSxyTlVg4BJicd/KBVgG06h4YuFVJOyxA3mAYiQR3xQ4gpHHud/wC93/I3rp8/tt3711JRj8K5Vzhp4q8Rj618eXW2K6qqYrORtpsNiBRavej0UNNSaCSx8qZ5Zbm45I21GZiMnIOIOe2ak0nhr/hnUBMtBxMyc4/096108Mx1ei0t2buhkYkq06wRMaXjEeahjtAPvAgcfxipdB3tnNogCFECVJnMHvgAH3oXE+slSQJ2BLaQDuwbA3xgGfOMI4S3c1OxOkFzEBl1BAAHLYYyRPl38qSIlKlZZXbqFXYSgZOgJp6tJaYVSQJgGd99jiq+/wAwKMXDHQNJEEvJVkH6zJOfs9pNTE1atOlbmQWBAA2JAyDETODUTgry8RaVmtrNojSs4hiAGA7gnfc4NC9gpWJ4rj2B8RwPCLdTgTnfSpAyQcbbzuasbqHTuV1DSbZULEkEljGe0wSKqOcLpUD9YoNlmRZCpoyVWTkEEnA8pqBw3Fvfvm4TpVQz74QKCQE822EDJk9ppqNqwb6LzheHuLcm2cKjaArKV1BlGmNgDrHtGBkzE5uIutqmSZOD32/KKRe4lIGBbIl7kk2zk9J04LFiG37iIqq5hz2wj6XczpUjCjB27/n71nqJuNmulxImW2z9/kaFVafEfDkjr7+n86FYUzoJjDJqw4BA1s29QRiSwfTq06QJkbCZxNQyMmpXB2zKmY1Nojz2aW9BAPbvXra3ieVp5HeX8QjaVuADfSkgdALSR31YWrC9zQGdZuF1HhyShWOwgHbYzG4qNwFtrTlgykAsoJBA0Mx1EbiBAznapV/SwCYVCVJwesqZJIjZu/8AnXJ0dHZCuRAIAyW1BsB+ow2obR60/bYMgEqgyB3nKyVOSQWOdjjy3mhFulQ2nAI0g9bjzI+zJGBNM37kXZKFiSw3XeCI9B7Gi2HBD4O1qt9TFpYKPkMjGSJBwFB9YpHCcUtq5ofS4TrnSRqlUUhRB1Gc/ht3kXgeoAsGxhdIjTBMjcAgwCPzpVxWcQenSxLNjHSDAgz5Zyd+8S/1B+MZuXUsuy+IGtxNxwEWNUabYG2Or+8ad8JRcVsMrZZQdPYEwJkbyKD8PqW2QxEhi6lTIDFSGeDImDv+0anHiiRqIVrggE7hNPbbGrHn+6km+ga9jD8UHDMoZsMAemVIaAxBYZ/nSuX3zJLBASp1ESICj7QJ6QTpwJ89qFkqtspqENJZ3BmWY7ftMSfuAFSrltVRYEjL74Y4BaBuD/KkhnEedD/a+I7/AF93P/uc11NW9D/XvXLeaH/ab8j/AOV++3Wfx2iuqIMD2qZGmmJk+VFB/oU4BRxUljen3/r2pFq+UyDABPiQYOnVkA+cx/pTxYedROXcOWuPpnBJMDcSQZyDsZxnArSGGZ6mUTrnFAqhXOqIBBDOpkgQYJELk/lmpCceH1aUeELDQx0wNIzJ7DIBI7VN+mkLpMMw6Vx8q7q0EjP3zjvRcLeA1sCOss1xmBIXCgxGTgQBSojJW8v4g9M/9pJXS6juxb5Ticjf1qHxd0C5YZXLeIw1ASARCbHvGAP+2r29aRLI0gEMf2j1QDBgeXvFRxc12lZgEXSBqmI1sdyRtn/8qaDqkReNUKGvJr1Jr0LCk3ChAHUMz0kTvBG2aa+kWjw6swh7MFVVQFe4/V4ZB6sdxgR6VIW6UuF1LZIgM2rJIABaJ0Tnz9tqXwnDJqlmYLDXHPa3mACdgf8AM+VGAuyuuot8MtwzdVQXJkjUWOnrghRvO/nWN+IlbxVHhKw8JIMjIj13/dFbtb30cw7EKynWzAz0QU+WQS3kMZ/DH/FvHJcvFtRQkJ0gAALG0ScmamV7S4eRUWrLf8BcEd17tQp7h7tvbxXJkQcef+lCsjdN/wDUaxhk1J4a5cTSbQBYsR6gYnE4BGJzGKZYZqx5bbbpZcFGYhjMGQsqYGfxr09XxPNhkbsswt+CACLat1QxU9U6mOCpH/8AVC9AGS0gmRqOTjYxhdvP3NTeXsfE1FlkpHykqDq+3tBzgE9xSeJ4IA3NjgkgZEnaJOFJO3oR2rlTo2Y/a4tPE1GWK9KyuEkmdR7ge1J4my1tPEjJknOE1bALtvUjl95LiDoW0+dR6ZMs2I3IgD8qg8xcXWCnVgechAIJkCAT5zPvR3wHRD4aXcszGSoAEfPG4nA1DBycjHpR27Tg3GxpU/aYwToUgERkbfiKd4azouK3YOvY58zn+s0+nhnVpXL6wVBkhStuZA2PfzxTbp8CXK5GbN68kXLg1PctqkAQwVSWDKCSs9Rx6DejuoQWmBJIAGpQu0ysxk6j2ie8VK4xWAVGaQqrA0nUQp2H7R2zjanOYILgR9SEzCgLDCTscmf5x51KKZE4fiF0G3LQzEH7WsEid4jI/qatEt+NDBdKovSuV3GxPmMHyE96qbF0rc06ENskSzqARBMnyBPV+G1WHE8SFQqSWB07Nlo2WRkgYnaabzwLrk4tzsH6Xe2nxbk++tq6qoMCuVcztn6TfxEXnn06zXVgRFZyNtPsIL70Ago5/rNAH0NSaAouX3mtl2QLqg/NsZaPMedKM+X50XCWywuKGKlkYSASdxgR5xWmnhmWr0SeKs5DuuemJA1DHzsVIDHK/eJ71E5fzG1aDoCwk/MJ6umDPpt2q34zTfsA6/kiFIhlYdzHbGQQcZ7CqPj+XMXQBSBlXLA7g7zEQAQPYU1XZm76NAeG8cIhTSiZCsJmMAmNwcnBjY+lZ7mHFPq8KcaQmlTjIGJI3yM1e8VxFu1aI1alKkQHM5PyAgznJkRAqktcELgQqGUlVYLpXTpbAbEY9c7ihfoMXxnAJcVNEmSsM0AkkrIZQoyDA37TTlrgm1Dh0aU8Im6VGCrmJIBGrtG8Sal8udVUI4Uoty51uRGCO3mTPfYU7wilz4luUItqiMFDa7ZOoQNUfZjIkUn6GiBxRuXtXiadKsFBgadKhu0koxhpPqm2msj8R2WNyVVMKoCncRjGTI7+81uOEuReuq10g3TqDMo0lTjSA2+PbtWH+KbFpLrKEZoC9Q1Yxge3f2I71MsFwyQ+H4dzBItA6h3/AOahR8k4W3du27YRzquoCSWEAsP4UKzRtZqWGan8EegggZaAZiMSxHecA/d7VDK5NSeGcAN0gnsYJKyCJ8o/lXoaniefDIfC3CQpdsAsFJEbs2QNjkjcT7TU3jWddS65wDrGkDvpE9pifL86i8Oyi2pIJUMxwNYM+ICCANsjFL4pl8IqBKMAGmJlYhjOMY8ttjXN/hr/AKL4W0NDAoxtwDLEEqQQQxOJU528qaewLRLKSCu4kjDxAOIQjfqp6zABGroI0kyJ22BIiMkSPIfe/wASHaZgTEEEeG2gmJAnV2x5g0W0OkwrGwIcMAyQCIghZGn3xse3vTdhR4jsdy3XJVZUIu/+VQbF5nWWBtjV1NpYBRCzC9zkge48qXwPElBd1tqS3d0EFS2tjp3zMxAAGPeMTuQ6JBA1QGwykuAxZBOkxMhgNtvOam206VZHLQwXQDs2wx2G5iq3h3W40hDn5gGCFVEDAiD+I/KpVjjLaAAaldFUDWpGbagEg7k5iRJ9MQBSChPDWuuVl3k6SXxgnpInEmpXE8utMTC6eojdplswInVHpVXwt3U5ZDoOsl1Pyg6iSTEwCe5/Krzh3dgdA1TDNLDWSoGZ0iBiDA+6mpPoGl2cL5tI4q+P+tcn1hzn8q6yoxXJuck/S70jPi3JzOdbTnv711lSY2H4/wCVTI00w6OKTB9KOD5/uqTUMimeBnWRLQdQMR8pmfKR6TTwT3/GsufjS3w9+4htOxVmXcAYJzVwaV2ZaibqjcWrK+GSlwgpEorOAwmVIUnGYz6VGvcMPFJJJeTvcf6piFkwGGNsflWXT9I1uMcO2JiWBiW1fvikXfj9GYt4LhjEw+8CJI7mMTvS3onYzZcx4BHk3FhwFZiGcyTgwVMmTJimOE4VEK22dgVVFWDcDgErJ0k9OSuQc+4rN/8A1IEH6lpYQx1KSRmAMYAk1EufH1uT9WwmMagdo7nOwj0o3r2PY/RuOMQksgb7fVluo6huM9hTdy2CoR2JKy/6xzcwQEzqxknBxArEt8aJIZbJBX5cqQMRMEZPepX/ANRMQbE53kajt8xjMx6b0b4hsZoLdlWurLtb1LDNJFwEQEOqSCuIj1IrN/EU2+IK3LuqZAABEtBOo+S6jH3HyrT/AA3efi0N0WvCtsCgJYkuDuR5AQRPr6U/xXJeHutqu2A7RE5WBkxAb1NJyTQ4xaZkvhu5/tNkEj9aux7zIxPnQrYcByLh0uoycOFYMCDJwQcH5qFSXyU5GadHFi0hdx0BgCZA32GfbtJztRFM039LNtyIBHhkwVJDGQM9hpEmfeu7Uk1Hg4YxTfI9yG00aHKEtLFZaBBPST9+wxINMcMgvrkEKG3MwxUfIYOJEHP7NRPhW4SEAZdGh3YvMm6CwwBgfa7nA++lf2W3DeI9q6y+PdtE2iQ6FS8CDuCQCJOw9hXKpUjoceRd3xVuEhGYeGRatrEuQwDOuqAun9ncxIFMcTy28tuzdNx1uISblvWxDEtsoGM9TGe0+UVI59wal7Ct4t0vqKqoXQuR1agyumCMhs5wasrQAbwgoeNUkzpgAdKTGoEJG+5qW23yNJIiW+JtuHdAHBXSNXUBOjXjCyDq7/Zis9e5DxHEwLN0MjOxhiQEZUWWYp05E9pG3vJ+F+L8Cw54i41ub5usgUOAAr9MwVLEgEgEYAHcipPE3Ldu4nFJdXTcK2LSpEKX8MlwFxqgRsdiD51OShzkdlkRfCZfqw4Eyxu3QSWIIJAXKDvEjMg1XcCzvxh4dLZ0red7q3GN1nPaCflxEBTMSZJqbd521zi7pVSly2qraDABCpJDP05JIKk+QNXnHcnW5etXRcjwdJDIxC6mC6eiffIOxAM9ivQjN89+Fb2PCuqLI+svMA6sxDGXKideIAWcR7mtJwli9ca8HRbVrSVsFXEtOAxKmNJ3x5Upjr4W5dZrp0rcICEB3GpvsnckTCnfE+ieRcKtm0jCy1vXIFrSdQ1YDXNDMApBO0R6U1xgKOO8ekX7gmStxgT5kMcg9xXYAMVyrnFk/Sb7HH1zd/2jIH4V1TT/AFmqkVDsOhI8xQ0jyowKksUCK4/8Qf73f/8AK/767EorjnxKH+l8RAEeK8beZpNCuhlKcFIt8NdaAigzsJUExPYmn/7N4rH1Y7zlf50tjFvE4pzh+HDsBHr+FM3+FvohZlAA329PX1rV/o25IeI4pfGH1XhO+DGqIgYMgZ/KjbQbrM9fskMwA2JH4VpvgX4Qbi38S6CLCHPncYfYX08z93tD5hwwF24o2DuB+JrtHLeEFq0ltQAqADHpv+c1KRdieEUAQoAAZgAMAAEwBWf+IeV3L9l0ssyXenQyuy6etdUwRPSDvWj4YAD/AN3/AMTVUc15snC2rl26TbUAdZRriqSYBZUMxJHlVdAZDkfwnzK1xNi5c4i49tboNxTdJlAT2nPbFCnOU8/fi7gFvmTGXVBo4d1GpvlGQAs+p7GhSt+iRv4duXXTUzo9sdKkBtZIOSxMe0AffVuiDWswoDAliJLb6UEZGff7q5py/jLtg9F0oJO+orv+yWKTjeJrRWviRHjxkVx2IkHfsJg9syK6fsUo0c2xp2Xb2gVW/pQM58UIYVhpaGGoR09Skjc+sUavcDqzAMSe69pAhR3ycTJwc5rOc344z/sxZl0lrqlLcIAT3KwR1NuTviZNROB5nxN6fDLMUWWAtqSqyIJ0qYExXPJ0zZRs6hwSEXAoCnBLuJBBBIgzt6Adj7VX8KjG67sxW2PEnqJEAxAbuAPzNc1vfFnFq5Xxm9TCQffGabb4q4gjN4+xCHb7oo3D+tnQeY82dme0tolWBM+Jb61KnSNBMYOY3j0JouUXmLMGmdWlVcrCxbWMDGJb8fauf2eeX2l/EM2RqRgFGhm6Z+XEgkffUdviniM/WmWycJk+ZxntRfYbTsClbgCyClm0ri6ygh/EJDAqwkRpBwftDGKr2t3ANBgpaJ2hpIJgsxmCZEREA965avxPfERc2MiAmCO4gYo7HxDxTsFF1uogAADfAHb2FDYbDstl2KK7AaxhAymCQYLLGNRB7zAB9af51ZdiiDB0sWhidO3bYAdvOuNcdz3jLLaGvXAQJPYg+0b4qK/xfxe4vPPvTsNgvmt4i9et9vHdpySSGI3rqoOO9cXsXmc6m+YmT95rtQ7VTHDsTq9D+VAk+X50uKFIoCk1yn4htMeIvwpP1r/4jXWVrnnMuJtjiLwLqD4jzJA+0aBMj8s4ci5bbAARgZZQQSTGCZq9YCB1L3+0PT1qus8Xa/4if3hUheJtf8RP7w/nWinSoycLI/N7Wq0VEEkjAIPdf5GtP+jNQt8DysPPplaoG4i1/wARP7wrSfo+vI3FEKysfBfAIJ+zUylZSjRQ8YoHEO2IF1jnbDTn0rVcv+JvH4qylm+Lg1nxVXKwwxOI3ByKxPxPxaTeUMpbWQRIkdWZpSc7WxxDtwKW1UTpfSNBgNGlRGoAg5wPeoaLs7Lw6bz+03+I1leMv8Pf4NhxjaUdnlRhm8C8Y0iP+QH2NZj4j+Nb/C6dIDM7u3UZUFQmdPcy8xtjbFUXLeNJt272vXdPiEyNQQtcY4jYgFjiDnyqR2afg+U2bXD8Q9i09oa7LIWYlzpW4wYbaZkbfnRUzwvMXvcHxMnIu8MIA076wTp7EgUKqidxkuDS5ojSoGtok4IOc4MH+sVYcs+H7jToWDJJMhYkzDTgCIid+1SrvxBcBwLame1q1/Fabb4n4mAouEAbAJbAHsAuKy3lKBD43k9xW8NXQh2KkCQCdJIlio0xBztWz+B+VtwdlmCqt17pTWpDSgS0QoPYBmb+orKjnt9lYm48oVK5iCSQSI9CR99aj4B425xbPauMeibocks0toUrk7dIP409zDaZnn3Dq/ND4+ltQBbsCTbEfftU278O8KxUeEsGdiR2960HOPhUPzKzqfpu23DEDIZEMYnYgD8DWZ5vw13h7jWmJBQwInIOzCcwRBrWD9oiSZU2+Up9Iv8ADoSiMqgxudmGe8HNIu/BZVgFvnqJyVyIE9jmrDloI+kXyNThbZGY+2F+7Bp3+2QQpNu4SFkgFcMewyMevrVKmTyiCnwagKhrrtJMwANgT3Jq15RyCzY4zg2TUWPE2wSxnEjtHtTdrm4LLNp1EmSTMCDnBNT+Avh+N4PRMC+urf8AaTz++m1GgTdlD+kgD6dfMTCsfwUn+FYh7oLqAu5H5muifHVi63GX9BgEEbkZKmMD7qznJ+S8WeJskamC3EZgGY9KuCxjyABqEh9lhyn4UvXIOnw1/afH4Lua6Pp9aWxpOoeY/Ghuy0qCK+v7qAX3oax5ijmgYpF9/wAa4Z8WXCON4iD/APM/767orVwn4v8A994n/wAz/voQiAnGMKX/AGg1Q6FOkFllwXENccKTvXQP0Ih/7QcnYWLoGck6k7VhOR2frEJ79vStz+ha5PM7g/6F/wDxpUtBZD57H0q8iCXa8/SoJZjqOwGSa1XIfghtKXLzFWB6rZUEgieknV6+VW3w7ypEvNe0DW/M2UPGdK27mAewmcelaK88O/8A5H/eKceRSKPj/g2zxDDxBq69R6QIUxqCw3TOlc+lZXnnJuHsgXBf8G0RNtAnUQQdgGk7+WK6Tc4nw1JAJY+UE/mRXEvi74YvrdB8W46MMM4hsbrhjgdvSKJJJguVyWvAcSH5dxgsKyxd4QAyS7S7yTG2JwPxoU98McrZeA4pMLqucNnfYvvQoqxWjIcfzt0IlVOoTSuV84F64tsqeqRv6GpPF8Oh0yqnHkPOpnwvwlv6Xa6E+Zvsj9hvSo2qjS2EOZ20tXA6ZHhkYOVJIzDiTOcRirr9GXxJw9q/da9cW0jWtKzqAJ1DAksZ++s5zq0s7DNsTgft1A4OwsjpXcdhQo8WF80d4vcWl3i+DuIwZCL0NsDCODv6gio/6QuWJcteOCuu3hsjqQn94J/M1SfGahLFnQAsXL0acR9bc2jas3xzk3GBJIDLAOw6W7UKRLHOCI8O8ARBVJzt9YsUwFFSLKDweJwP1adv+otR+U2xK4G47D/mqlIloPSP6mrT4WtauKslc6bqE+g1CoXGWFz0r+Aq2/Rzw6fSx0rhZGBuChB95zS+y+hpF3Z5Rw17irx4i9B8UhbQIDMAqmSd4328jmmeFuWLXMry2yq2xZdVziTaUQJ3JY1fcNy6y30u6bVs3Fe4FuFFLqPCGA0SNz+JrlllyOOwSOtRjylce1NNjN1FCKklR5CgVHlTGRgKFSQo8hQ0jyFADK1zDieUWb3HstxSdfE6W6iMG5B29K6wFHkK5/atj6fsP968v+pTRLJ/D/ow4UXBq1ldW3iZI7DCfxq3P6NeXf8ACf8A+49ahVGse/8AGpBUeVSFGTs/o+4FSCttwdh9a/8AOrD4a+E+G4PiPFsIyuyOpJdmEEgnB9hV6qiRjvTfF9v+0/vFMBq3woHhKuNN83fOWfxZ/wAW1N8xSBeYHIFxgfJtM/kasLI/Ve6/ueonOR9Td/7bn7qEDOLtzjmDAMOO3UGDpnImPlprir3HXFhuMDdwp0jP4b1F4LdR26cfeKWeFSZ0L8x+yP2qi2NJFlyTmN/+zONZrhLLc4XScSuq4wbtR1P4VB9C5iIH6/h+3/OaOtEyGj//2Q==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9" name="Rectangle 6"/>
          <p:cNvSpPr/>
          <p:nvPr/>
        </p:nvSpPr>
        <p:spPr>
          <a:xfrm>
            <a:off x="0" y="6525347"/>
            <a:ext cx="9144000" cy="332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/>
          <a:srcRect l="25829" r="24408"/>
          <a:stretch/>
        </p:blipFill>
        <p:spPr bwMode="auto">
          <a:xfrm>
            <a:off x="107504" y="85575"/>
            <a:ext cx="949569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1043608" y="116632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i="1" dirty="0">
                <a:solidFill>
                  <a:srgbClr val="002060"/>
                </a:solidFill>
              </a:rPr>
              <a:t> </a:t>
            </a:r>
            <a:r>
              <a:rPr lang="de-DE" sz="2400" b="1" i="1" dirty="0" smtClean="0">
                <a:solidFill>
                  <a:srgbClr val="002060"/>
                </a:solidFill>
              </a:rPr>
              <a:t>Medizinische </a:t>
            </a:r>
          </a:p>
          <a:p>
            <a:r>
              <a:rPr lang="de-DE" sz="2400" b="1" i="1" dirty="0" smtClean="0">
                <a:solidFill>
                  <a:srgbClr val="002060"/>
                </a:solidFill>
              </a:rPr>
              <a:t>Universität Wien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370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/>
          </a:bodyPr>
          <a:lstStyle/>
          <a:p>
            <a:r>
              <a:rPr lang="en-US" sz="4000" dirty="0"/>
              <a:t>First-line treatment of young patients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Transplant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required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goal of transplant is to achieve the lowest residual disease (RD)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Consolidation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post-transplant decreases this RD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However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RD is almost always present after transplant + consolidation and is responsible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relapse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(no plateau on PFS curve)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Thus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maintenance was a logical solution to control this RD!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8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/>
          </a:bodyPr>
          <a:lstStyle/>
          <a:p>
            <a:r>
              <a:rPr lang="en-US" sz="4000" dirty="0"/>
              <a:t>First-line treatment of young patients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Transplant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required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goal of transplant is to achieve the lowest residual disease (RD)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Consolidation post-transplant decreases this RD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However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RD is almost always present after transplant + consolidation and is responsible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relapse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(no plateau on PFS curve)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Thus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maintenance was a logical solution to control this RD!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2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/>
          </a:bodyPr>
          <a:lstStyle/>
          <a:p>
            <a:r>
              <a:rPr lang="de-DE" dirty="0" smtClean="0"/>
              <a:t>IFM 2009</a:t>
            </a:r>
            <a:br>
              <a:rPr lang="de-DE" dirty="0" smtClean="0"/>
            </a:br>
            <a:r>
              <a:rPr lang="de-DE" sz="2800" dirty="0" smtClean="0"/>
              <a:t>VGPR rate </a:t>
            </a:r>
            <a:r>
              <a:rPr lang="de-DE" sz="2800" dirty="0" err="1" smtClean="0"/>
              <a:t>during</a:t>
            </a:r>
            <a:r>
              <a:rPr lang="de-DE" sz="2800" dirty="0" smtClean="0"/>
              <a:t> </a:t>
            </a:r>
            <a:r>
              <a:rPr lang="de-DE" sz="2800" dirty="0" err="1" smtClean="0"/>
              <a:t>each</a:t>
            </a:r>
            <a:r>
              <a:rPr lang="de-DE" sz="2800" dirty="0" smtClean="0"/>
              <a:t> </a:t>
            </a:r>
            <a:r>
              <a:rPr lang="de-DE" sz="2800" dirty="0" err="1" smtClean="0"/>
              <a:t>treatment</a:t>
            </a:r>
            <a:r>
              <a:rPr lang="de-DE" sz="2800" dirty="0" smtClean="0"/>
              <a:t> </a:t>
            </a:r>
            <a:r>
              <a:rPr lang="de-DE" sz="2800" dirty="0" err="1" smtClean="0"/>
              <a:t>phase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1" y="1700808"/>
            <a:ext cx="877913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58052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ASCT, </a:t>
            </a:r>
            <a:r>
              <a:rPr lang="de-DE" sz="1000" dirty="0" err="1"/>
              <a:t>autologous</a:t>
            </a:r>
            <a:r>
              <a:rPr lang="de-DE" sz="1000" dirty="0"/>
              <a:t> </a:t>
            </a:r>
            <a:r>
              <a:rPr lang="de-DE" sz="1000" dirty="0" err="1"/>
              <a:t>stem</a:t>
            </a:r>
            <a:r>
              <a:rPr lang="de-DE" sz="1000" dirty="0"/>
              <a:t> </a:t>
            </a:r>
            <a:r>
              <a:rPr lang="de-DE" sz="1000" dirty="0" err="1"/>
              <a:t>cell</a:t>
            </a:r>
            <a:r>
              <a:rPr lang="de-DE" sz="1000" dirty="0"/>
              <a:t> transplant; HDM, high-dose </a:t>
            </a:r>
            <a:r>
              <a:rPr lang="de-DE" sz="1000" dirty="0" err="1"/>
              <a:t>melphalan</a:t>
            </a:r>
            <a:r>
              <a:rPr lang="de-DE" sz="1000" dirty="0"/>
              <a:t>; IFM, </a:t>
            </a:r>
            <a:r>
              <a:rPr lang="de-DE" sz="1000" dirty="0" err="1"/>
              <a:t>Intergroupe</a:t>
            </a:r>
            <a:r>
              <a:rPr lang="de-DE" sz="1000" dirty="0"/>
              <a:t> </a:t>
            </a:r>
            <a:r>
              <a:rPr lang="de-DE" sz="1000" dirty="0" err="1"/>
              <a:t>Francophone</a:t>
            </a:r>
            <a:r>
              <a:rPr lang="de-DE" sz="1000" dirty="0"/>
              <a:t> du </a:t>
            </a:r>
            <a:r>
              <a:rPr lang="de-DE" sz="1000" dirty="0" err="1"/>
              <a:t>Myelome</a:t>
            </a:r>
            <a:r>
              <a:rPr lang="de-DE" sz="1000" dirty="0"/>
              <a:t>; MM, multiple </a:t>
            </a:r>
            <a:r>
              <a:rPr lang="de-DE" sz="1000" dirty="0" err="1"/>
              <a:t>myeloma</a:t>
            </a:r>
            <a:r>
              <a:rPr lang="de-DE" sz="1000" dirty="0"/>
              <a:t>; NS, non-</a:t>
            </a:r>
            <a:r>
              <a:rPr lang="de-DE" sz="1000" dirty="0" err="1"/>
              <a:t>significant</a:t>
            </a:r>
            <a:r>
              <a:rPr lang="de-DE" sz="1000" dirty="0"/>
              <a:t>; RVD, </a:t>
            </a:r>
            <a:r>
              <a:rPr lang="de-DE" sz="1000" dirty="0" err="1"/>
              <a:t>lenalidomide</a:t>
            </a:r>
            <a:r>
              <a:rPr lang="de-DE" sz="1000" dirty="0"/>
              <a:t>, </a:t>
            </a:r>
            <a:r>
              <a:rPr lang="de-DE" sz="1000" dirty="0" err="1"/>
              <a:t>bortezomib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dexamethasone</a:t>
            </a:r>
            <a:r>
              <a:rPr lang="de-DE" sz="1000" dirty="0"/>
              <a:t>;</a:t>
            </a:r>
          </a:p>
          <a:p>
            <a:r>
              <a:rPr lang="en-US" sz="1000" dirty="0"/>
              <a:t>VGPR, very good partial response.</a:t>
            </a:r>
          </a:p>
          <a:p>
            <a:r>
              <a:rPr lang="da-DK" sz="1000" dirty="0"/>
              <a:t>Attal M, </a:t>
            </a:r>
            <a:r>
              <a:rPr lang="da-DK" sz="1000" i="1" dirty="0"/>
              <a:t>et al. N Engl J Med </a:t>
            </a:r>
            <a:r>
              <a:rPr lang="da-DK" sz="1000" dirty="0"/>
              <a:t>2017;376:1311–20.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94672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IFM 2009: PFS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628800"/>
            <a:ext cx="8280920" cy="48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-1076" y="6485274"/>
            <a:ext cx="9145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IFM, </a:t>
            </a:r>
            <a:r>
              <a:rPr lang="de-DE" sz="1000" dirty="0" err="1">
                <a:solidFill>
                  <a:schemeClr val="bg1"/>
                </a:solidFill>
              </a:rPr>
              <a:t>Intergroupe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Francophone</a:t>
            </a:r>
            <a:r>
              <a:rPr lang="de-DE" sz="1000" dirty="0">
                <a:solidFill>
                  <a:schemeClr val="bg1"/>
                </a:solidFill>
              </a:rPr>
              <a:t> du </a:t>
            </a:r>
            <a:r>
              <a:rPr lang="de-DE" sz="1000" dirty="0" err="1">
                <a:solidFill>
                  <a:schemeClr val="bg1"/>
                </a:solidFill>
              </a:rPr>
              <a:t>Myelome</a:t>
            </a:r>
            <a:r>
              <a:rPr lang="de-DE" sz="1000" dirty="0">
                <a:solidFill>
                  <a:schemeClr val="bg1"/>
                </a:solidFill>
              </a:rPr>
              <a:t>; PFS, </a:t>
            </a:r>
            <a:r>
              <a:rPr lang="de-DE" sz="1000" dirty="0" err="1">
                <a:solidFill>
                  <a:schemeClr val="bg1"/>
                </a:solidFill>
              </a:rPr>
              <a:t>progression-free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survival</a:t>
            </a:r>
            <a:r>
              <a:rPr lang="de-DE" sz="1000" dirty="0">
                <a:solidFill>
                  <a:schemeClr val="bg1"/>
                </a:solidFill>
              </a:rPr>
              <a:t>; RVD, </a:t>
            </a:r>
            <a:r>
              <a:rPr lang="de-DE" sz="1000" dirty="0" err="1">
                <a:solidFill>
                  <a:schemeClr val="bg1"/>
                </a:solidFill>
              </a:rPr>
              <a:t>lenalidomide</a:t>
            </a:r>
            <a:r>
              <a:rPr lang="de-DE" sz="1000" dirty="0">
                <a:solidFill>
                  <a:schemeClr val="bg1"/>
                </a:solidFill>
              </a:rPr>
              <a:t>, </a:t>
            </a:r>
            <a:r>
              <a:rPr lang="de-DE" sz="1000" dirty="0" err="1">
                <a:solidFill>
                  <a:schemeClr val="bg1"/>
                </a:solidFill>
              </a:rPr>
              <a:t>bortezomib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and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dexamethasone</a:t>
            </a:r>
            <a:r>
              <a:rPr lang="de-DE" sz="1000" dirty="0">
                <a:solidFill>
                  <a:schemeClr val="bg1"/>
                </a:solidFill>
              </a:rPr>
              <a:t>.</a:t>
            </a:r>
          </a:p>
          <a:p>
            <a:r>
              <a:rPr lang="da-DK" sz="1000" dirty="0">
                <a:solidFill>
                  <a:schemeClr val="bg1"/>
                </a:solidFill>
              </a:rPr>
              <a:t>Attal M, </a:t>
            </a:r>
            <a:r>
              <a:rPr lang="da-DK" sz="1000" i="1" dirty="0">
                <a:solidFill>
                  <a:schemeClr val="bg1"/>
                </a:solidFill>
              </a:rPr>
              <a:t>et al. N Engl J Med </a:t>
            </a:r>
            <a:r>
              <a:rPr lang="da-DK" sz="1000" dirty="0">
                <a:solidFill>
                  <a:schemeClr val="bg1"/>
                </a:solidFill>
              </a:rPr>
              <a:t>2017;376:1311–20.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1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/>
          </a:bodyPr>
          <a:lstStyle/>
          <a:p>
            <a:r>
              <a:rPr lang="en-US" sz="4000" dirty="0"/>
              <a:t>First-line treatment of young patients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Transplant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required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goal of transplant is to achieve the lowest residual disease (RD)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Consolidation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post-transplant decreases this RD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However, RD is almost always present after transplant + consolidation and is responsible for relapse (no plateau on PFS curve)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Thus, maintenance was a logical solution to control this RD!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8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96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Verbesserung der Behandlungsmöglichkeiten des </a:t>
            </a:r>
            <a:r>
              <a:rPr lang="de-DE" sz="3200" b="1" dirty="0" smtClean="0">
                <a:solidFill>
                  <a:srgbClr val="002060"/>
                </a:solidFill>
              </a:rPr>
              <a:t>Multiplen </a:t>
            </a:r>
            <a:r>
              <a:rPr lang="de-DE" sz="3200" b="1" dirty="0" err="1">
                <a:solidFill>
                  <a:srgbClr val="002060"/>
                </a:solidFill>
              </a:rPr>
              <a:t>Myeloms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2467272" y="1783357"/>
            <a:ext cx="2746648" cy="4525963"/>
          </a:xfrm>
        </p:spPr>
        <p:txBody>
          <a:bodyPr>
            <a:noAutofit/>
          </a:bodyPr>
          <a:lstStyle/>
          <a:p>
            <a:r>
              <a:rPr lang="de-DE" sz="2000" b="1" dirty="0" err="1" smtClean="0"/>
              <a:t>Bortezomib</a:t>
            </a:r>
            <a:endParaRPr lang="de-DE" sz="2000" b="1" dirty="0" smtClean="0"/>
          </a:p>
          <a:p>
            <a:r>
              <a:rPr lang="de-DE" sz="2000" b="1" dirty="0" err="1" smtClean="0"/>
              <a:t>Lenalidomid</a:t>
            </a:r>
            <a:endParaRPr lang="de-DE" sz="1600" b="1" dirty="0" smtClean="0"/>
          </a:p>
          <a:p>
            <a:r>
              <a:rPr lang="de-DE" sz="2000" b="1" dirty="0" smtClean="0"/>
              <a:t>Thalidomid</a:t>
            </a:r>
          </a:p>
          <a:p>
            <a:r>
              <a:rPr lang="de-DE" sz="2000" b="1" dirty="0" err="1"/>
              <a:t>Pomalidomid</a:t>
            </a:r>
            <a:endParaRPr lang="de-DE" sz="2000" b="1" dirty="0"/>
          </a:p>
          <a:p>
            <a:r>
              <a:rPr lang="de-DE" sz="2000" b="1" dirty="0" err="1" smtClean="0"/>
              <a:t>Lenalidomid</a:t>
            </a:r>
            <a:endParaRPr lang="de-DE" sz="2000" b="1" dirty="0" smtClean="0"/>
          </a:p>
          <a:p>
            <a:r>
              <a:rPr lang="de-DE" sz="2000" b="1" dirty="0" err="1" smtClean="0"/>
              <a:t>Panobinostat</a:t>
            </a:r>
            <a:endParaRPr lang="de-DE" sz="2000" b="1" dirty="0" smtClean="0"/>
          </a:p>
          <a:p>
            <a:r>
              <a:rPr lang="de-DE" sz="2000" b="1" dirty="0" err="1" smtClean="0"/>
              <a:t>Carfilzomib</a:t>
            </a:r>
            <a:endParaRPr lang="de-DE" sz="2000" b="1" dirty="0" smtClean="0"/>
          </a:p>
          <a:p>
            <a:r>
              <a:rPr lang="de-DE" sz="2000" b="1" dirty="0" err="1" smtClean="0"/>
              <a:t>Elotuzumab</a:t>
            </a:r>
            <a:endParaRPr lang="de-DE" sz="2000" b="1" dirty="0"/>
          </a:p>
          <a:p>
            <a:r>
              <a:rPr lang="de-DE" sz="2000" b="1" dirty="0" err="1" smtClean="0"/>
              <a:t>Daratumumab</a:t>
            </a:r>
            <a:endParaRPr lang="de-DE" sz="2000" b="1" dirty="0" smtClean="0"/>
          </a:p>
          <a:p>
            <a:r>
              <a:rPr lang="de-DE" sz="2000" b="1" dirty="0" err="1" smtClean="0"/>
              <a:t>Ixazomib</a:t>
            </a:r>
            <a:endParaRPr lang="de-DE" sz="2000" b="1" dirty="0" smtClean="0"/>
          </a:p>
          <a:p>
            <a:r>
              <a:rPr lang="de-DE" sz="2000" b="1" dirty="0" err="1">
                <a:solidFill>
                  <a:srgbClr val="309C97"/>
                </a:solidFill>
              </a:rPr>
              <a:t>Lenalidomid</a:t>
            </a:r>
            <a:endParaRPr lang="de-DE" sz="2000" b="1" dirty="0">
              <a:solidFill>
                <a:srgbClr val="309C97"/>
              </a:solidFill>
            </a:endParaRPr>
          </a:p>
          <a:p>
            <a:r>
              <a:rPr lang="de-DE" sz="2000" b="1" dirty="0" err="1" smtClean="0"/>
              <a:t>Daratumumab</a:t>
            </a:r>
            <a:endParaRPr lang="de-DE" sz="2000" b="1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709864" y="1783357"/>
            <a:ext cx="4038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4/2004 (Zweitlinie)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6/2007 (Zweitlinie)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4/2008 (Erstlinie)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8/2013 (Drittlinie)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2/2015 (Erstlinie)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9/2015 (Drittlinie)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11/2015 (Zweitlinie)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3/2016 (Zweitlinie)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5/2016 (Monotherapie</a:t>
            </a:r>
            <a:r>
              <a:rPr lang="de-DE" sz="2000" dirty="0"/>
              <a:t>)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7/</a:t>
            </a:r>
            <a:r>
              <a:rPr lang="de-DE" sz="2000" dirty="0" smtClean="0"/>
              <a:t>2016 (Zweitlinie)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srgbClr val="309C97"/>
                </a:solidFill>
              </a:rPr>
              <a:t>2/2017 </a:t>
            </a:r>
            <a:r>
              <a:rPr lang="de-DE" sz="2000" b="1" dirty="0">
                <a:solidFill>
                  <a:srgbClr val="309C97"/>
                </a:solidFill>
              </a:rPr>
              <a:t>(Erhaltungstherapie)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9/2017 (Kombinationstherapie)</a:t>
            </a:r>
          </a:p>
        </p:txBody>
      </p:sp>
      <p:sp>
        <p:nvSpPr>
          <p:cNvPr id="4" name="Rectangle 6"/>
          <p:cNvSpPr/>
          <p:nvPr/>
        </p:nvSpPr>
        <p:spPr>
          <a:xfrm>
            <a:off x="0" y="6525347"/>
            <a:ext cx="9144000" cy="332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112474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Pfeil nach unten 2"/>
          <p:cNvSpPr/>
          <p:nvPr/>
        </p:nvSpPr>
        <p:spPr>
          <a:xfrm>
            <a:off x="1253480" y="1739945"/>
            <a:ext cx="360040" cy="45365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705093" y="3746588"/>
            <a:ext cx="727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prstClr val="black"/>
                </a:solidFill>
                <a:latin typeface="Calibri"/>
              </a:rPr>
              <a:t>Zeit</a:t>
            </a:r>
            <a:endParaRPr lang="de-DE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13866" y="1226597"/>
            <a:ext cx="2598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prstClr val="black"/>
                </a:solidFill>
                <a:latin typeface="Calibri"/>
              </a:rPr>
              <a:t>EMA Zulassungsdatum</a:t>
            </a:r>
            <a:endParaRPr lang="de-DE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5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Studies </a:t>
            </a:r>
            <a:r>
              <a:rPr lang="de-DE" dirty="0" err="1" smtClean="0"/>
              <a:t>included</a:t>
            </a:r>
            <a:r>
              <a:rPr lang="de-DE" dirty="0" smtClean="0"/>
              <a:t> in meta-analysis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4" y="1556792"/>
            <a:ext cx="885535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602501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 err="1"/>
              <a:t>a</a:t>
            </a:r>
            <a:r>
              <a:rPr lang="en-US" sz="1000" dirty="0" err="1"/>
              <a:t>Starting</a:t>
            </a:r>
            <a:r>
              <a:rPr lang="en-US" sz="1000" dirty="0"/>
              <a:t> dose of 10 mg/day on Days 1–28/28 was increased to 15 mg/day if tolerated and continued until PD. </a:t>
            </a:r>
            <a:r>
              <a:rPr lang="en-US" sz="1000" baseline="30000" dirty="0" err="1"/>
              <a:t>b</a:t>
            </a:r>
            <a:r>
              <a:rPr lang="en-US" sz="1000" dirty="0" err="1"/>
              <a:t>Patients</a:t>
            </a:r>
            <a:r>
              <a:rPr lang="en-US" sz="1000" dirty="0"/>
              <a:t> received 10 mg/day on Days 1–21/28 until PD.</a:t>
            </a:r>
          </a:p>
          <a:p>
            <a:r>
              <a:rPr lang="de-DE" sz="1000" dirty="0"/>
              <a:t>ASCT, </a:t>
            </a:r>
            <a:r>
              <a:rPr lang="de-DE" sz="1000" dirty="0" err="1"/>
              <a:t>autologous</a:t>
            </a:r>
            <a:r>
              <a:rPr lang="de-DE" sz="1000" dirty="0"/>
              <a:t> </a:t>
            </a:r>
            <a:r>
              <a:rPr lang="de-DE" sz="1000" dirty="0" err="1"/>
              <a:t>stem</a:t>
            </a:r>
            <a:r>
              <a:rPr lang="de-DE" sz="1000" dirty="0"/>
              <a:t> </a:t>
            </a:r>
            <a:r>
              <a:rPr lang="de-DE" sz="1000" dirty="0" err="1"/>
              <a:t>cell</a:t>
            </a:r>
            <a:r>
              <a:rPr lang="de-DE" sz="1000" dirty="0"/>
              <a:t> transplant; DEX, </a:t>
            </a:r>
            <a:r>
              <a:rPr lang="de-DE" sz="1000" dirty="0" err="1"/>
              <a:t>dexamethasone</a:t>
            </a:r>
            <a:r>
              <a:rPr lang="de-DE" sz="1000" dirty="0"/>
              <a:t>; LEN, </a:t>
            </a:r>
            <a:r>
              <a:rPr lang="de-DE" sz="1000" dirty="0" err="1"/>
              <a:t>lenalidomide</a:t>
            </a:r>
            <a:r>
              <a:rPr lang="de-DE" sz="1000" dirty="0"/>
              <a:t>; MNTC, </a:t>
            </a:r>
            <a:r>
              <a:rPr lang="de-DE" sz="1000" dirty="0" err="1"/>
              <a:t>maintenance</a:t>
            </a:r>
            <a:r>
              <a:rPr lang="de-DE" sz="1000" dirty="0"/>
              <a:t>; MPR, </a:t>
            </a:r>
            <a:r>
              <a:rPr lang="de-DE" sz="1000" dirty="0" err="1"/>
              <a:t>melphalan</a:t>
            </a:r>
            <a:r>
              <a:rPr lang="de-DE" sz="1000" dirty="0"/>
              <a:t>, </a:t>
            </a:r>
            <a:r>
              <a:rPr lang="de-DE" sz="1000" dirty="0" err="1"/>
              <a:t>prednisone</a:t>
            </a:r>
            <a:r>
              <a:rPr lang="de-DE" sz="1000" dirty="0"/>
              <a:t>,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lenalidomide</a:t>
            </a:r>
            <a:r>
              <a:rPr lang="de-DE" sz="1000" dirty="0"/>
              <a:t>; NDMM, </a:t>
            </a:r>
            <a:r>
              <a:rPr lang="de-DE" sz="1000" dirty="0" err="1"/>
              <a:t>newly</a:t>
            </a:r>
            <a:r>
              <a:rPr lang="de-DE" sz="1000" dirty="0"/>
              <a:t> </a:t>
            </a:r>
            <a:r>
              <a:rPr lang="de-DE" sz="1000" dirty="0" err="1"/>
              <a:t>diagnosed</a:t>
            </a:r>
            <a:r>
              <a:rPr lang="de-DE" sz="1000" dirty="0"/>
              <a:t> multiple </a:t>
            </a:r>
            <a:r>
              <a:rPr lang="de-DE" sz="1000" dirty="0" err="1"/>
              <a:t>myeloma</a:t>
            </a:r>
            <a:r>
              <a:rPr lang="de-DE" sz="1000" dirty="0"/>
              <a:t>; PD, progressive </a:t>
            </a:r>
            <a:r>
              <a:rPr lang="de-DE" sz="1000" dirty="0" err="1"/>
              <a:t>disease</a:t>
            </a:r>
            <a:r>
              <a:rPr lang="de-DE" sz="1000" dirty="0"/>
              <a:t>.</a:t>
            </a:r>
          </a:p>
          <a:p>
            <a:r>
              <a:rPr lang="de-DE" sz="1000" dirty="0">
                <a:solidFill>
                  <a:schemeClr val="bg1"/>
                </a:solidFill>
              </a:rPr>
              <a:t>McCarthy PL, </a:t>
            </a:r>
            <a:r>
              <a:rPr lang="de-DE" sz="1000" dirty="0" err="1">
                <a:solidFill>
                  <a:schemeClr val="bg1"/>
                </a:solidFill>
              </a:rPr>
              <a:t>Attal</a:t>
            </a:r>
            <a:r>
              <a:rPr lang="de-DE" sz="1000" dirty="0">
                <a:solidFill>
                  <a:schemeClr val="bg1"/>
                </a:solidFill>
              </a:rPr>
              <a:t> M, </a:t>
            </a:r>
            <a:r>
              <a:rPr lang="de-DE" sz="1000" i="1" dirty="0">
                <a:solidFill>
                  <a:schemeClr val="bg1"/>
                </a:solidFill>
              </a:rPr>
              <a:t>et al. </a:t>
            </a:r>
            <a:r>
              <a:rPr lang="de-DE" sz="1000" dirty="0" err="1">
                <a:solidFill>
                  <a:schemeClr val="bg1"/>
                </a:solidFill>
              </a:rPr>
              <a:t>Presented</a:t>
            </a:r>
            <a:r>
              <a:rPr lang="de-DE" sz="1000" dirty="0">
                <a:solidFill>
                  <a:schemeClr val="bg1"/>
                </a:solidFill>
              </a:rPr>
              <a:t> at IMW 2017 (</a:t>
            </a:r>
            <a:r>
              <a:rPr lang="de-DE" sz="1000" dirty="0" err="1">
                <a:solidFill>
                  <a:schemeClr val="bg1"/>
                </a:solidFill>
              </a:rPr>
              <a:t>abstract</a:t>
            </a:r>
            <a:r>
              <a:rPr lang="de-DE" sz="1000" dirty="0">
                <a:solidFill>
                  <a:schemeClr val="bg1"/>
                </a:solidFill>
              </a:rPr>
              <a:t> OP-010).</a:t>
            </a:r>
          </a:p>
        </p:txBody>
      </p:sp>
    </p:spTree>
    <p:extLst>
      <p:ext uri="{BB962C8B-B14F-4D97-AF65-F5344CB8AC3E}">
        <p14:creationId xmlns:p14="http://schemas.microsoft.com/office/powerpoint/2010/main" val="296719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Meta-analysis: OS</a:t>
            </a:r>
            <a:br>
              <a:rPr lang="de-DE" dirty="0" smtClean="0"/>
            </a:br>
            <a:r>
              <a:rPr lang="de-DE" sz="2400" dirty="0" smtClean="0"/>
              <a:t>Data </a:t>
            </a:r>
            <a:r>
              <a:rPr lang="de-DE" sz="2400" dirty="0" err="1" smtClean="0"/>
              <a:t>cut</a:t>
            </a:r>
            <a:r>
              <a:rPr lang="de-DE" sz="2400" dirty="0" smtClean="0"/>
              <a:t>-off March 2015, median follow-</a:t>
            </a:r>
            <a:r>
              <a:rPr lang="de-DE" sz="2400" dirty="0" err="1" smtClean="0"/>
              <a:t>up</a:t>
            </a:r>
            <a:r>
              <a:rPr lang="de-DE" sz="2400" dirty="0" smtClean="0"/>
              <a:t> 80 </a:t>
            </a:r>
            <a:r>
              <a:rPr lang="de-DE" sz="2400" dirty="0" err="1" smtClean="0"/>
              <a:t>months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0" y="649512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CI, </a:t>
            </a:r>
            <a:r>
              <a:rPr lang="de-DE" sz="1000" dirty="0" err="1">
                <a:solidFill>
                  <a:schemeClr val="bg1"/>
                </a:solidFill>
              </a:rPr>
              <a:t>confidence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interval</a:t>
            </a:r>
            <a:r>
              <a:rPr lang="de-DE" sz="1000" dirty="0">
                <a:solidFill>
                  <a:schemeClr val="bg1"/>
                </a:solidFill>
              </a:rPr>
              <a:t>; HR, </a:t>
            </a:r>
            <a:r>
              <a:rPr lang="de-DE" sz="1000" dirty="0" err="1">
                <a:solidFill>
                  <a:schemeClr val="bg1"/>
                </a:solidFill>
              </a:rPr>
              <a:t>hazard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ratio</a:t>
            </a:r>
            <a:r>
              <a:rPr lang="de-DE" sz="1000" dirty="0">
                <a:solidFill>
                  <a:schemeClr val="bg1"/>
                </a:solidFill>
              </a:rPr>
              <a:t>; IFM, </a:t>
            </a:r>
            <a:r>
              <a:rPr lang="de-DE" sz="1000" dirty="0" err="1">
                <a:solidFill>
                  <a:schemeClr val="bg1"/>
                </a:solidFill>
              </a:rPr>
              <a:t>Intergroupe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Francophone</a:t>
            </a:r>
            <a:r>
              <a:rPr lang="de-DE" sz="1000" dirty="0">
                <a:solidFill>
                  <a:schemeClr val="bg1"/>
                </a:solidFill>
              </a:rPr>
              <a:t> du </a:t>
            </a:r>
            <a:r>
              <a:rPr lang="de-DE" sz="1000" dirty="0" err="1">
                <a:solidFill>
                  <a:schemeClr val="bg1"/>
                </a:solidFill>
              </a:rPr>
              <a:t>Myelome</a:t>
            </a:r>
            <a:r>
              <a:rPr lang="de-DE" sz="1000" dirty="0">
                <a:solidFill>
                  <a:schemeClr val="bg1"/>
                </a:solidFill>
              </a:rPr>
              <a:t>; LEN, </a:t>
            </a:r>
            <a:r>
              <a:rPr lang="de-DE" sz="1000" dirty="0" err="1">
                <a:solidFill>
                  <a:schemeClr val="bg1"/>
                </a:solidFill>
              </a:rPr>
              <a:t>lenalidomide</a:t>
            </a:r>
            <a:r>
              <a:rPr lang="de-DE" sz="1000" dirty="0">
                <a:solidFill>
                  <a:schemeClr val="bg1"/>
                </a:solidFill>
              </a:rPr>
              <a:t>; </a:t>
            </a:r>
            <a:r>
              <a:rPr lang="de-DE" sz="1000" dirty="0" err="1">
                <a:solidFill>
                  <a:schemeClr val="bg1"/>
                </a:solidFill>
              </a:rPr>
              <a:t>Maint</a:t>
            </a:r>
            <a:r>
              <a:rPr lang="de-DE" sz="1000" dirty="0">
                <a:solidFill>
                  <a:schemeClr val="bg1"/>
                </a:solidFill>
              </a:rPr>
              <a:t>, </a:t>
            </a:r>
            <a:r>
              <a:rPr lang="de-DE" sz="1000" dirty="0" err="1">
                <a:solidFill>
                  <a:schemeClr val="bg1"/>
                </a:solidFill>
              </a:rPr>
              <a:t>maintenance</a:t>
            </a:r>
            <a:r>
              <a:rPr lang="de-DE" sz="1000" dirty="0">
                <a:solidFill>
                  <a:schemeClr val="bg1"/>
                </a:solidFill>
              </a:rPr>
              <a:t>; NE, not </a:t>
            </a:r>
            <a:r>
              <a:rPr lang="de-DE" sz="1000" dirty="0" err="1">
                <a:solidFill>
                  <a:schemeClr val="bg1"/>
                </a:solidFill>
              </a:rPr>
              <a:t>evaluable</a:t>
            </a:r>
            <a:r>
              <a:rPr lang="de-DE" sz="1000" dirty="0">
                <a:solidFill>
                  <a:schemeClr val="bg1"/>
                </a:solidFill>
              </a:rPr>
              <a:t>; OS, </a:t>
            </a:r>
            <a:r>
              <a:rPr lang="de-DE" sz="1000" dirty="0" err="1">
                <a:solidFill>
                  <a:schemeClr val="bg1"/>
                </a:solidFill>
              </a:rPr>
              <a:t>overall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survival</a:t>
            </a:r>
            <a:r>
              <a:rPr lang="de-DE" sz="1000" dirty="0">
                <a:solidFill>
                  <a:schemeClr val="bg1"/>
                </a:solidFill>
              </a:rPr>
              <a:t>.</a:t>
            </a:r>
          </a:p>
          <a:p>
            <a:r>
              <a:rPr lang="de-DE" sz="1000" dirty="0">
                <a:solidFill>
                  <a:schemeClr val="bg1"/>
                </a:solidFill>
              </a:rPr>
              <a:t>McCarthy PL, </a:t>
            </a:r>
            <a:r>
              <a:rPr lang="de-DE" sz="1000" dirty="0" err="1">
                <a:solidFill>
                  <a:schemeClr val="bg1"/>
                </a:solidFill>
              </a:rPr>
              <a:t>Attal</a:t>
            </a:r>
            <a:r>
              <a:rPr lang="de-DE" sz="1000" dirty="0">
                <a:solidFill>
                  <a:schemeClr val="bg1"/>
                </a:solidFill>
              </a:rPr>
              <a:t> M, </a:t>
            </a:r>
            <a:r>
              <a:rPr lang="de-DE" sz="1000" i="1" dirty="0">
                <a:solidFill>
                  <a:schemeClr val="bg1"/>
                </a:solidFill>
              </a:rPr>
              <a:t>et al. </a:t>
            </a:r>
            <a:r>
              <a:rPr lang="de-DE" sz="1000" dirty="0" err="1">
                <a:solidFill>
                  <a:schemeClr val="bg1"/>
                </a:solidFill>
              </a:rPr>
              <a:t>Presented</a:t>
            </a:r>
            <a:r>
              <a:rPr lang="de-DE" sz="1000" dirty="0">
                <a:solidFill>
                  <a:schemeClr val="bg1"/>
                </a:solidFill>
              </a:rPr>
              <a:t> at IMW 2017 (</a:t>
            </a:r>
            <a:r>
              <a:rPr lang="de-DE" sz="1000" dirty="0" err="1">
                <a:solidFill>
                  <a:schemeClr val="bg1"/>
                </a:solidFill>
              </a:rPr>
              <a:t>abstract</a:t>
            </a:r>
            <a:r>
              <a:rPr lang="de-DE" sz="1000" dirty="0">
                <a:solidFill>
                  <a:schemeClr val="bg1"/>
                </a:solidFill>
              </a:rPr>
              <a:t> OP-010).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916832"/>
            <a:ext cx="8856984" cy="418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63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OS: </a:t>
            </a:r>
            <a:r>
              <a:rPr lang="de-DE" dirty="0" err="1" smtClean="0"/>
              <a:t>Subgroup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772816"/>
            <a:ext cx="9036496" cy="443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7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/>
          </a:bodyPr>
          <a:lstStyle/>
          <a:p>
            <a:r>
              <a:rPr lang="en-US" sz="3600" dirty="0"/>
              <a:t>LEN maintenance post-ASCT: </a:t>
            </a:r>
            <a:r>
              <a:rPr lang="en-US" sz="3600" dirty="0" smtClean="0"/>
              <a:t>Adverse </a:t>
            </a:r>
            <a:r>
              <a:rPr lang="en-US" sz="3600" dirty="0"/>
              <a:t>events</a:t>
            </a:r>
            <a:br>
              <a:rPr lang="en-US" sz="3600" dirty="0"/>
            </a:br>
            <a:r>
              <a:rPr lang="en-US" sz="2400" dirty="0"/>
              <a:t>CALGB 100104 and IFM 2005-02 trials</a:t>
            </a:r>
            <a:endParaRPr lang="de-DE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8229600" cy="20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67544" y="3645025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DVT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CALGB</a:t>
            </a:r>
            <a:r>
              <a:rPr lang="en-US" dirty="0"/>
              <a:t>: No DVT SAEs reported in either arm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IFM</a:t>
            </a:r>
            <a:r>
              <a:rPr lang="en-US" dirty="0"/>
              <a:t>: 1% with LEN vs 0% with placebo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Peripheral</a:t>
            </a:r>
            <a:r>
              <a:rPr lang="de-DE" dirty="0" smtClean="0"/>
              <a:t> </a:t>
            </a:r>
            <a:r>
              <a:rPr lang="de-DE" dirty="0" err="1"/>
              <a:t>sensory</a:t>
            </a:r>
            <a:r>
              <a:rPr lang="de-DE" dirty="0"/>
              <a:t> </a:t>
            </a:r>
            <a:r>
              <a:rPr lang="de-DE" dirty="0" err="1"/>
              <a:t>neuropathy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CALGB</a:t>
            </a:r>
            <a:r>
              <a:rPr lang="en-US" dirty="0"/>
              <a:t>: Rate of Grade 3–4 peripheral neuropathy was 2.7% for both LEN and placebo arms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IFM</a:t>
            </a:r>
            <a:r>
              <a:rPr lang="en-US" dirty="0"/>
              <a:t>: No Grade 3–4 peripheral neuropathy was reported in either arm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5710218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 err="1"/>
              <a:t>a</a:t>
            </a:r>
            <a:r>
              <a:rPr lang="en-US" sz="1000" dirty="0" err="1"/>
              <a:t>In</a:t>
            </a:r>
            <a:r>
              <a:rPr lang="en-US" sz="1000" dirty="0"/>
              <a:t> Study CALGB 100104, for placebo subjects, only AEs up to crossing over to </a:t>
            </a:r>
            <a:r>
              <a:rPr lang="en-US" sz="1000" dirty="0" err="1"/>
              <a:t>lenalidomide</a:t>
            </a:r>
            <a:r>
              <a:rPr lang="en-US" sz="1000" dirty="0"/>
              <a:t> are included; </a:t>
            </a:r>
            <a:r>
              <a:rPr lang="en-US" sz="1000" baseline="30000" dirty="0" err="1"/>
              <a:t>b</a:t>
            </a:r>
            <a:r>
              <a:rPr lang="en-US" sz="1000" dirty="0" err="1"/>
              <a:t>Data</a:t>
            </a:r>
            <a:r>
              <a:rPr lang="en-US" sz="1000" dirty="0"/>
              <a:t> were excluded from all subjects for the two cycles of </a:t>
            </a:r>
            <a:r>
              <a:rPr lang="en-US" sz="1000" dirty="0" err="1"/>
              <a:t>lenalidomide</a:t>
            </a:r>
            <a:r>
              <a:rPr lang="en-US" sz="1000" dirty="0"/>
              <a:t> consolidation (R 25 mg QD 21/28).</a:t>
            </a:r>
          </a:p>
          <a:p>
            <a:r>
              <a:rPr lang="de-DE" sz="1000" dirty="0"/>
              <a:t>AE, </a:t>
            </a:r>
            <a:r>
              <a:rPr lang="de-DE" sz="1000" dirty="0" err="1"/>
              <a:t>adverse</a:t>
            </a:r>
            <a:r>
              <a:rPr lang="de-DE" sz="1000" dirty="0"/>
              <a:t> </a:t>
            </a:r>
            <a:r>
              <a:rPr lang="de-DE" sz="1000" dirty="0" err="1"/>
              <a:t>event</a:t>
            </a:r>
            <a:r>
              <a:rPr lang="de-DE" sz="1000" dirty="0"/>
              <a:t>; ASCT, </a:t>
            </a:r>
            <a:r>
              <a:rPr lang="de-DE" sz="1000" dirty="0" err="1"/>
              <a:t>autologous</a:t>
            </a:r>
            <a:r>
              <a:rPr lang="de-DE" sz="1000" dirty="0"/>
              <a:t> </a:t>
            </a:r>
            <a:r>
              <a:rPr lang="de-DE" sz="1000" dirty="0" err="1"/>
              <a:t>stem</a:t>
            </a:r>
            <a:r>
              <a:rPr lang="de-DE" sz="1000" dirty="0"/>
              <a:t> </a:t>
            </a:r>
            <a:r>
              <a:rPr lang="de-DE" sz="1000" dirty="0" err="1"/>
              <a:t>cell</a:t>
            </a:r>
            <a:r>
              <a:rPr lang="de-DE" sz="1000" dirty="0"/>
              <a:t> transplant; DVT, </a:t>
            </a:r>
            <a:r>
              <a:rPr lang="de-DE" sz="1000" dirty="0" err="1"/>
              <a:t>deep</a:t>
            </a:r>
            <a:r>
              <a:rPr lang="de-DE" sz="1000" dirty="0"/>
              <a:t> </a:t>
            </a:r>
            <a:r>
              <a:rPr lang="de-DE" sz="1000" dirty="0" err="1"/>
              <a:t>vein</a:t>
            </a:r>
            <a:r>
              <a:rPr lang="de-DE" sz="1000" dirty="0"/>
              <a:t> </a:t>
            </a:r>
            <a:r>
              <a:rPr lang="de-DE" sz="1000" dirty="0" err="1"/>
              <a:t>thrombosis</a:t>
            </a:r>
            <a:r>
              <a:rPr lang="de-DE" sz="1000" dirty="0"/>
              <a:t>; IFM, </a:t>
            </a:r>
            <a:r>
              <a:rPr lang="de-DE" sz="1000" dirty="0" err="1"/>
              <a:t>Intergroupe</a:t>
            </a:r>
            <a:r>
              <a:rPr lang="de-DE" sz="1000" dirty="0"/>
              <a:t> </a:t>
            </a:r>
            <a:r>
              <a:rPr lang="de-DE" sz="1000" dirty="0" err="1"/>
              <a:t>Francophone</a:t>
            </a:r>
            <a:r>
              <a:rPr lang="de-DE" sz="1000" dirty="0"/>
              <a:t> du </a:t>
            </a:r>
            <a:r>
              <a:rPr lang="de-DE" sz="1000" dirty="0" err="1"/>
              <a:t>Myelome</a:t>
            </a:r>
            <a:r>
              <a:rPr lang="de-DE" sz="1000" dirty="0"/>
              <a:t>; LEN, </a:t>
            </a:r>
            <a:r>
              <a:rPr lang="de-DE" sz="1000" dirty="0" err="1"/>
              <a:t>lenalidomide</a:t>
            </a:r>
            <a:r>
              <a:rPr lang="de-DE" sz="1000" dirty="0"/>
              <a:t>; PBO, </a:t>
            </a:r>
            <a:r>
              <a:rPr lang="de-DE" sz="1000" dirty="0" err="1"/>
              <a:t>placebo</a:t>
            </a:r>
            <a:r>
              <a:rPr lang="de-DE" sz="1000" dirty="0"/>
              <a:t>; QD, </a:t>
            </a:r>
            <a:r>
              <a:rPr lang="de-DE" sz="1000" dirty="0" err="1"/>
              <a:t>once</a:t>
            </a:r>
            <a:r>
              <a:rPr lang="de-DE" sz="1000" dirty="0"/>
              <a:t> </a:t>
            </a:r>
            <a:r>
              <a:rPr lang="de-DE" sz="1000" dirty="0" err="1"/>
              <a:t>daily</a:t>
            </a:r>
            <a:r>
              <a:rPr lang="de-DE" sz="1000" dirty="0"/>
              <a:t>; R, </a:t>
            </a:r>
            <a:r>
              <a:rPr lang="de-DE" sz="1000" dirty="0" err="1"/>
              <a:t>randomisation</a:t>
            </a:r>
            <a:r>
              <a:rPr lang="de-DE" sz="1000" dirty="0"/>
              <a:t>; SAE, </a:t>
            </a:r>
            <a:r>
              <a:rPr lang="de-DE" sz="1000" dirty="0" err="1"/>
              <a:t>serious</a:t>
            </a:r>
            <a:r>
              <a:rPr lang="de-DE" sz="1000" dirty="0"/>
              <a:t> </a:t>
            </a:r>
            <a:r>
              <a:rPr lang="de-DE" sz="1000" dirty="0" err="1"/>
              <a:t>adverse</a:t>
            </a:r>
            <a:r>
              <a:rPr lang="de-DE" sz="1000" dirty="0"/>
              <a:t> </a:t>
            </a:r>
            <a:r>
              <a:rPr lang="de-DE" sz="1000" dirty="0" err="1" smtClean="0"/>
              <a:t>event</a:t>
            </a:r>
            <a:r>
              <a:rPr lang="de-DE" sz="1000" dirty="0" smtClean="0"/>
              <a:t>; TEAE</a:t>
            </a:r>
            <a:r>
              <a:rPr lang="de-DE" sz="1000" dirty="0"/>
              <a:t>, </a:t>
            </a:r>
            <a:r>
              <a:rPr lang="de-DE" sz="1000" dirty="0" err="1"/>
              <a:t>treatment-emergent</a:t>
            </a:r>
            <a:r>
              <a:rPr lang="de-DE" sz="1000" dirty="0"/>
              <a:t> </a:t>
            </a:r>
            <a:r>
              <a:rPr lang="de-DE" sz="1000" dirty="0" err="1"/>
              <a:t>adverse</a:t>
            </a:r>
            <a:r>
              <a:rPr lang="de-DE" sz="1000" dirty="0"/>
              <a:t> </a:t>
            </a:r>
            <a:r>
              <a:rPr lang="de-DE" sz="1000" dirty="0" err="1"/>
              <a:t>event</a:t>
            </a:r>
            <a:r>
              <a:rPr lang="de-DE" sz="1000" dirty="0"/>
              <a:t>.</a:t>
            </a:r>
          </a:p>
          <a:p>
            <a:r>
              <a:rPr lang="en-US" sz="1000" dirty="0"/>
              <a:t>REVLIMID® EPAR 2017. Available at: www.ema.europe.eu. Last accessed June 2017.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84815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1990999" y="1341602"/>
            <a:ext cx="5458779" cy="3935826"/>
            <a:chOff x="1951671" y="1223618"/>
            <a:chExt cx="5458779" cy="3935826"/>
          </a:xfrm>
        </p:grpSpPr>
        <p:pic>
          <p:nvPicPr>
            <p:cNvPr id="1026" name="Picture 2" descr="Die häufigsten Tumorlokalisationen nach Geschlecht (2014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1671" y="1223618"/>
              <a:ext cx="5458779" cy="3935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2712688" y="1421770"/>
              <a:ext cx="4326903" cy="5309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05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Die häufigsten Tumorlokalisationen nach Geschlecht (2014)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20.361 Männer = 100%                                     18.547 Frauen = 100%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Multiple </a:t>
            </a:r>
            <a:r>
              <a:rPr lang="de-DE" dirty="0" err="1"/>
              <a:t>M</a:t>
            </a:r>
            <a:r>
              <a:rPr lang="de-DE" dirty="0" err="1" smtClean="0"/>
              <a:t>yelom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800" dirty="0" smtClean="0"/>
              <a:t>eine heterogene Erkrankung mit hohem Anspruch an die Therapie</a:t>
            </a:r>
            <a:r>
              <a:rPr lang="de-DE" sz="1800" baseline="30000" dirty="0" smtClean="0"/>
              <a:t>1</a:t>
            </a:r>
            <a:endParaRPr lang="de-DE" sz="1800" baseline="30000" dirty="0"/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>
          <a:xfrm>
            <a:off x="566260" y="5159444"/>
            <a:ext cx="8229600" cy="1076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/>
              <a:t>Multiples </a:t>
            </a:r>
            <a:r>
              <a:rPr lang="de-DE" sz="1800" b="1" dirty="0" err="1" smtClean="0"/>
              <a:t>Myelom</a:t>
            </a:r>
            <a:r>
              <a:rPr lang="de-DE" sz="1800" b="1" dirty="0" smtClean="0"/>
              <a:t>:</a:t>
            </a:r>
          </a:p>
          <a:p>
            <a:r>
              <a:rPr lang="de-DE" sz="1800" dirty="0" smtClean="0"/>
              <a:t>Ca. 10% aller hämatologischen Malignitäten</a:t>
            </a:r>
            <a:r>
              <a:rPr lang="de-DE" sz="1800" baseline="30000" dirty="0" smtClean="0"/>
              <a:t>2</a:t>
            </a:r>
          </a:p>
          <a:p>
            <a:r>
              <a:rPr lang="de-DE" sz="1800" dirty="0" smtClean="0"/>
              <a:t>Inzidenz von 4 pro 100.000 (altersbereinigt)</a:t>
            </a:r>
            <a:r>
              <a:rPr lang="de-DE" sz="1800" baseline="30000" dirty="0" smtClean="0"/>
              <a:t>2</a:t>
            </a:r>
            <a:endParaRPr lang="de-DE" sz="1800" b="1" dirty="0" smtClean="0"/>
          </a:p>
          <a:p>
            <a:endParaRPr lang="de-DE" sz="1800" b="1" dirty="0" smtClean="0"/>
          </a:p>
          <a:p>
            <a:endParaRPr lang="de-DE" sz="1800" b="1" dirty="0" smtClean="0"/>
          </a:p>
          <a:p>
            <a:pPr lvl="1" indent="0">
              <a:buNone/>
            </a:pPr>
            <a:endParaRPr lang="de-DE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0" y="6490459"/>
            <a:ext cx="738187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Statistik Austria (7.12.2016), http://www.statistik.at/web_de/statistiken/menschen_und_gesellschaft/gesundheit/krebserkrankungen/krebs_im_ueberblick/index.html (abgerufen am 12.4.2017)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1 Abdi J et al. Drug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resistance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in multiple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: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latest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findings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and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new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concepts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on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molecular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mechanisms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.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Oncotarget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2013;4:2186-2207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2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Mahindra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A et al. </a:t>
            </a:r>
            <a:r>
              <a:rPr lang="en-US" sz="600" dirty="0">
                <a:solidFill>
                  <a:prstClr val="black"/>
                </a:solidFill>
                <a:latin typeface="Calibri"/>
                <a:cs typeface="Arial" charset="0"/>
              </a:rPr>
              <a:t>Latest advances and current challenges in the treatment of multiple myeloma.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Nat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Rev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Clin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Oncol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2012;9:135–143;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published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online 21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February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2012; doi:10.1038/nrclinonc.2012.15.</a:t>
            </a:r>
          </a:p>
        </p:txBody>
      </p:sp>
      <p:sp>
        <p:nvSpPr>
          <p:cNvPr id="35" name="Gleichschenkliges Dreieck 34"/>
          <p:cNvSpPr/>
          <p:nvPr/>
        </p:nvSpPr>
        <p:spPr>
          <a:xfrm rot="372541">
            <a:off x="5659965" y="3146110"/>
            <a:ext cx="401460" cy="90136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Gleichschenkliges Dreieck 36"/>
          <p:cNvSpPr/>
          <p:nvPr/>
        </p:nvSpPr>
        <p:spPr>
          <a:xfrm rot="372541">
            <a:off x="3352671" y="3146110"/>
            <a:ext cx="401460" cy="90136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2325327" y="4566159"/>
            <a:ext cx="1257301" cy="1619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4801827" y="4560258"/>
            <a:ext cx="1260933" cy="17735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2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Autofit/>
          </a:bodyPr>
          <a:lstStyle/>
          <a:p>
            <a:r>
              <a:rPr lang="en-US" sz="3200" dirty="0"/>
              <a:t>SPMs following start of maintenance therapy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800" dirty="0"/>
              <a:t>Data cut-off 01 March 2015; pooled data from CALGB1004 and IFM2005</a:t>
            </a:r>
            <a:endParaRPr 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179512" y="4799474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 err="1"/>
              <a:t>a</a:t>
            </a:r>
            <a:r>
              <a:rPr lang="en-US" sz="1000" dirty="0" err="1"/>
              <a:t>Patients</a:t>
            </a:r>
            <a:r>
              <a:rPr lang="en-US" sz="1000" dirty="0"/>
              <a:t> who experienced more than one SPM (e.g., two types of SPMs) or more than one episode of an SPM are counted once in each SPM category. </a:t>
            </a:r>
            <a:r>
              <a:rPr lang="en-US" sz="1000" baseline="30000" dirty="0" err="1"/>
              <a:t>b</a:t>
            </a:r>
            <a:r>
              <a:rPr lang="en-US" sz="1000" dirty="0" err="1"/>
              <a:t>In</a:t>
            </a:r>
            <a:r>
              <a:rPr lang="en-US" sz="1000" dirty="0"/>
              <a:t> the GINEMA-RV-MM-PI-209 study, the no maintenance arm includes patients </a:t>
            </a:r>
            <a:r>
              <a:rPr lang="en-US" sz="1000" dirty="0" smtClean="0"/>
              <a:t>eligible for </a:t>
            </a:r>
            <a:r>
              <a:rPr lang="en-US" sz="1000" dirty="0"/>
              <a:t>the maintenance phase without any dose of LEN maintenance.</a:t>
            </a:r>
          </a:p>
          <a:p>
            <a:r>
              <a:rPr lang="de-DE" sz="1000" dirty="0"/>
              <a:t>AML, </a:t>
            </a:r>
            <a:r>
              <a:rPr lang="de-DE" sz="1000" dirty="0" err="1"/>
              <a:t>acute</a:t>
            </a:r>
            <a:r>
              <a:rPr lang="de-DE" sz="1000" dirty="0"/>
              <a:t> </a:t>
            </a:r>
            <a:r>
              <a:rPr lang="de-DE" sz="1000" dirty="0" err="1"/>
              <a:t>myeloid</a:t>
            </a:r>
            <a:r>
              <a:rPr lang="de-DE" sz="1000" dirty="0"/>
              <a:t> </a:t>
            </a:r>
            <a:r>
              <a:rPr lang="de-DE" sz="1000" dirty="0" err="1"/>
              <a:t>leukaemia</a:t>
            </a:r>
            <a:r>
              <a:rPr lang="de-DE" sz="1000" dirty="0"/>
              <a:t>; IFM, </a:t>
            </a:r>
            <a:r>
              <a:rPr lang="de-DE" sz="1000" dirty="0" err="1"/>
              <a:t>Intergroupe</a:t>
            </a:r>
            <a:r>
              <a:rPr lang="de-DE" sz="1000" dirty="0"/>
              <a:t> </a:t>
            </a:r>
            <a:r>
              <a:rPr lang="de-DE" sz="1000" dirty="0" err="1"/>
              <a:t>Francophone</a:t>
            </a:r>
            <a:r>
              <a:rPr lang="de-DE" sz="1000" dirty="0"/>
              <a:t> du </a:t>
            </a:r>
            <a:r>
              <a:rPr lang="de-DE" sz="1000" dirty="0" err="1"/>
              <a:t>Myelome</a:t>
            </a:r>
            <a:r>
              <a:rPr lang="de-DE" sz="1000" dirty="0"/>
              <a:t>; LEN, </a:t>
            </a:r>
            <a:r>
              <a:rPr lang="de-DE" sz="1000" dirty="0" err="1"/>
              <a:t>lenalidomide</a:t>
            </a:r>
            <a:r>
              <a:rPr lang="de-DE" sz="1000" dirty="0"/>
              <a:t>; MDS, </a:t>
            </a:r>
            <a:r>
              <a:rPr lang="de-DE" sz="1000" dirty="0" err="1"/>
              <a:t>myelodysplastic</a:t>
            </a:r>
            <a:r>
              <a:rPr lang="de-DE" sz="1000" dirty="0"/>
              <a:t> </a:t>
            </a:r>
            <a:r>
              <a:rPr lang="de-DE" sz="1000" dirty="0" err="1"/>
              <a:t>syndromes</a:t>
            </a:r>
            <a:r>
              <a:rPr lang="de-DE" sz="1000" dirty="0"/>
              <a:t>; SPM, </a:t>
            </a:r>
            <a:r>
              <a:rPr lang="de-DE" sz="1000" dirty="0" err="1"/>
              <a:t>second</a:t>
            </a:r>
            <a:r>
              <a:rPr lang="de-DE" sz="1000" dirty="0"/>
              <a:t> </a:t>
            </a:r>
            <a:r>
              <a:rPr lang="de-DE" sz="1000" dirty="0" err="1"/>
              <a:t>primary</a:t>
            </a:r>
            <a:r>
              <a:rPr lang="de-DE" sz="1000" dirty="0"/>
              <a:t> </a:t>
            </a:r>
            <a:r>
              <a:rPr lang="de-DE" sz="1000" dirty="0" err="1"/>
              <a:t>malignancy</a:t>
            </a:r>
            <a:r>
              <a:rPr lang="de-DE" sz="1000" dirty="0"/>
              <a:t>.</a:t>
            </a:r>
          </a:p>
          <a:p>
            <a:r>
              <a:rPr lang="en-US" sz="1000" dirty="0"/>
              <a:t>REVLIMID® EPAR 2017. Available at: www.ema.europe.eu. Last accessed June 2017.</a:t>
            </a:r>
            <a:endParaRPr lang="de-DE" sz="1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8" y="1919154"/>
            <a:ext cx="887174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65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Cumulative incidence for time to onset of SPMs</a:t>
            </a:r>
            <a:br>
              <a:rPr lang="en-US" sz="3600" dirty="0"/>
            </a:br>
            <a:r>
              <a:rPr lang="en-US" sz="2200" dirty="0"/>
              <a:t>Data cut-off 01 March 2015; pooled data from CALGB1004, IFM2005, GIMEMA RV209</a:t>
            </a:r>
            <a:endParaRPr lang="de-DE" sz="2200" dirty="0"/>
          </a:p>
        </p:txBody>
      </p:sp>
      <p:sp>
        <p:nvSpPr>
          <p:cNvPr id="4" name="Rechteck 3"/>
          <p:cNvSpPr/>
          <p:nvPr/>
        </p:nvSpPr>
        <p:spPr>
          <a:xfrm>
            <a:off x="0" y="597134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 err="1"/>
              <a:t>a</a:t>
            </a:r>
            <a:r>
              <a:rPr lang="en-US" sz="1000" dirty="0" err="1"/>
              <a:t>HR</a:t>
            </a:r>
            <a:r>
              <a:rPr lang="en-US" sz="1000" dirty="0"/>
              <a:t> based on Cox proportional hazards model. </a:t>
            </a:r>
            <a:r>
              <a:rPr lang="en-US" sz="1000" baseline="30000" dirty="0" err="1"/>
              <a:t>b</a:t>
            </a:r>
            <a:r>
              <a:rPr lang="en-US" sz="1000" dirty="0" err="1"/>
              <a:t>p</a:t>
            </a:r>
            <a:r>
              <a:rPr lang="en-US" sz="1000" dirty="0"/>
              <a:t> value is based on log-rank test.</a:t>
            </a:r>
          </a:p>
          <a:p>
            <a:r>
              <a:rPr lang="de-DE" sz="1000" dirty="0"/>
              <a:t>CI, </a:t>
            </a:r>
            <a:r>
              <a:rPr lang="de-DE" sz="1000" dirty="0" err="1"/>
              <a:t>confidence</a:t>
            </a:r>
            <a:r>
              <a:rPr lang="de-DE" sz="1000" dirty="0"/>
              <a:t> </a:t>
            </a:r>
            <a:r>
              <a:rPr lang="de-DE" sz="1000" dirty="0" err="1"/>
              <a:t>interval</a:t>
            </a:r>
            <a:r>
              <a:rPr lang="de-DE" sz="1000" dirty="0"/>
              <a:t>; HR, </a:t>
            </a:r>
            <a:r>
              <a:rPr lang="de-DE" sz="1000" dirty="0" err="1"/>
              <a:t>hazard</a:t>
            </a:r>
            <a:r>
              <a:rPr lang="de-DE" sz="1000" dirty="0"/>
              <a:t> </a:t>
            </a:r>
            <a:r>
              <a:rPr lang="de-DE" sz="1000" dirty="0" err="1"/>
              <a:t>ratio</a:t>
            </a:r>
            <a:r>
              <a:rPr lang="de-DE" sz="1000" dirty="0"/>
              <a:t>; IFM, </a:t>
            </a:r>
            <a:r>
              <a:rPr lang="de-DE" sz="1000" dirty="0" err="1"/>
              <a:t>Intergroupe</a:t>
            </a:r>
            <a:r>
              <a:rPr lang="de-DE" sz="1000" dirty="0"/>
              <a:t> </a:t>
            </a:r>
            <a:r>
              <a:rPr lang="de-DE" sz="1000" dirty="0" err="1"/>
              <a:t>Francophone</a:t>
            </a:r>
            <a:r>
              <a:rPr lang="de-DE" sz="1000" dirty="0"/>
              <a:t> du </a:t>
            </a:r>
            <a:r>
              <a:rPr lang="de-DE" sz="1000" dirty="0" err="1"/>
              <a:t>Myelome</a:t>
            </a:r>
            <a:r>
              <a:rPr lang="de-DE" sz="1000" dirty="0"/>
              <a:t>; SPM, </a:t>
            </a:r>
            <a:r>
              <a:rPr lang="de-DE" sz="1000" dirty="0" err="1"/>
              <a:t>second</a:t>
            </a:r>
            <a:r>
              <a:rPr lang="de-DE" sz="1000" dirty="0"/>
              <a:t> </a:t>
            </a:r>
            <a:r>
              <a:rPr lang="de-DE" sz="1000" dirty="0" err="1"/>
              <a:t>primary</a:t>
            </a:r>
            <a:r>
              <a:rPr lang="de-DE" sz="1000" dirty="0"/>
              <a:t> </a:t>
            </a:r>
            <a:r>
              <a:rPr lang="de-DE" sz="1000" dirty="0" err="1"/>
              <a:t>malignancy</a:t>
            </a:r>
            <a:r>
              <a:rPr lang="de-DE" sz="1000" dirty="0"/>
              <a:t>.</a:t>
            </a:r>
          </a:p>
          <a:p>
            <a:r>
              <a:rPr lang="en-US" sz="1000" dirty="0"/>
              <a:t>Attal M, McCarthy PL, </a:t>
            </a:r>
            <a:r>
              <a:rPr lang="en-US" sz="1000" i="1" dirty="0"/>
              <a:t>et al. </a:t>
            </a:r>
            <a:r>
              <a:rPr lang="en-US" sz="1000" dirty="0"/>
              <a:t>Presented at ASCO 2016 (abstract 8001).</a:t>
            </a:r>
            <a:endParaRPr lang="de-DE" sz="1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0" y="1772816"/>
            <a:ext cx="8929960" cy="3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76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/>
          </a:bodyPr>
          <a:lstStyle/>
          <a:p>
            <a:r>
              <a:rPr lang="en-US" sz="3100" dirty="0"/>
              <a:t>LEN maintenance post-ASCT: Time to death by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cause </a:t>
            </a:r>
            <a:r>
              <a:rPr lang="en-US" sz="3100" dirty="0"/>
              <a:t>of death (meta-analysis)</a:t>
            </a:r>
            <a:br>
              <a:rPr lang="en-US" sz="3100" dirty="0"/>
            </a:br>
            <a:r>
              <a:rPr lang="en-US" sz="1800" dirty="0"/>
              <a:t>Data cut-off March 2015; pooled data from CALGB1004, IFM2005, GIMEMA RV209</a:t>
            </a:r>
            <a:endParaRPr lang="de-DE" sz="1800" dirty="0"/>
          </a:p>
        </p:txBody>
      </p:sp>
      <p:sp>
        <p:nvSpPr>
          <p:cNvPr id="4" name="Rechteck 3"/>
          <p:cNvSpPr/>
          <p:nvPr/>
        </p:nvSpPr>
        <p:spPr>
          <a:xfrm>
            <a:off x="0" y="581683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Median follow-</a:t>
            </a:r>
            <a:r>
              <a:rPr lang="de-DE" sz="1000" dirty="0" err="1"/>
              <a:t>up</a:t>
            </a:r>
            <a:r>
              <a:rPr lang="de-DE" sz="1000" dirty="0"/>
              <a:t>: 80 </a:t>
            </a:r>
            <a:r>
              <a:rPr lang="de-DE" sz="1000" dirty="0" err="1"/>
              <a:t>months</a:t>
            </a:r>
            <a:r>
              <a:rPr lang="de-DE" sz="1000" dirty="0"/>
              <a:t>.</a:t>
            </a:r>
          </a:p>
          <a:p>
            <a:r>
              <a:rPr lang="de-DE" sz="1000" dirty="0"/>
              <a:t>ASCT, </a:t>
            </a:r>
            <a:r>
              <a:rPr lang="de-DE" sz="1000" dirty="0" err="1"/>
              <a:t>autologous</a:t>
            </a:r>
            <a:r>
              <a:rPr lang="de-DE" sz="1000" dirty="0"/>
              <a:t> </a:t>
            </a:r>
            <a:r>
              <a:rPr lang="de-DE" sz="1000" dirty="0" err="1"/>
              <a:t>stem</a:t>
            </a:r>
            <a:r>
              <a:rPr lang="de-DE" sz="1000" dirty="0"/>
              <a:t> </a:t>
            </a:r>
            <a:r>
              <a:rPr lang="de-DE" sz="1000" dirty="0" err="1"/>
              <a:t>cell</a:t>
            </a:r>
            <a:r>
              <a:rPr lang="de-DE" sz="1000" dirty="0"/>
              <a:t> transplant; IFM, </a:t>
            </a:r>
            <a:r>
              <a:rPr lang="de-DE" sz="1000" dirty="0" err="1"/>
              <a:t>Intergroupe</a:t>
            </a:r>
            <a:r>
              <a:rPr lang="de-DE" sz="1000" dirty="0"/>
              <a:t> </a:t>
            </a:r>
            <a:r>
              <a:rPr lang="de-DE" sz="1000" dirty="0" err="1"/>
              <a:t>Francophone</a:t>
            </a:r>
            <a:r>
              <a:rPr lang="de-DE" sz="1000" dirty="0"/>
              <a:t> du </a:t>
            </a:r>
            <a:r>
              <a:rPr lang="de-DE" sz="1000" dirty="0" err="1"/>
              <a:t>Myelome</a:t>
            </a:r>
            <a:r>
              <a:rPr lang="de-DE" sz="1000" dirty="0"/>
              <a:t>; LEN, </a:t>
            </a:r>
            <a:r>
              <a:rPr lang="de-DE" sz="1000" dirty="0" err="1"/>
              <a:t>lenalidomide</a:t>
            </a:r>
            <a:r>
              <a:rPr lang="de-DE" sz="1000" dirty="0"/>
              <a:t>; </a:t>
            </a:r>
            <a:r>
              <a:rPr lang="de-DE" sz="1000" dirty="0" err="1"/>
              <a:t>maint</a:t>
            </a:r>
            <a:r>
              <a:rPr lang="de-DE" sz="1000" dirty="0"/>
              <a:t>, </a:t>
            </a:r>
            <a:r>
              <a:rPr lang="de-DE" sz="1000" dirty="0" err="1"/>
              <a:t>maintenance</a:t>
            </a:r>
            <a:r>
              <a:rPr lang="de-DE" sz="1000" dirty="0"/>
              <a:t>; MM, multiple </a:t>
            </a:r>
            <a:r>
              <a:rPr lang="de-DE" sz="1000" dirty="0" err="1"/>
              <a:t>myeloma</a:t>
            </a:r>
            <a:r>
              <a:rPr lang="de-DE" sz="1000" dirty="0"/>
              <a:t>; SPM, </a:t>
            </a:r>
            <a:r>
              <a:rPr lang="de-DE" sz="1000" dirty="0" err="1"/>
              <a:t>second</a:t>
            </a:r>
            <a:r>
              <a:rPr lang="de-DE" sz="1000" dirty="0"/>
              <a:t> </a:t>
            </a:r>
            <a:r>
              <a:rPr lang="de-DE" sz="1000" dirty="0" err="1"/>
              <a:t>primary</a:t>
            </a:r>
            <a:r>
              <a:rPr lang="de-DE" sz="1000" dirty="0"/>
              <a:t> </a:t>
            </a:r>
            <a:r>
              <a:rPr lang="de-DE" sz="1000" dirty="0" err="1"/>
              <a:t>malignancy</a:t>
            </a:r>
            <a:r>
              <a:rPr lang="de-DE" sz="1000" dirty="0"/>
              <a:t>.</a:t>
            </a:r>
          </a:p>
          <a:p>
            <a:r>
              <a:rPr lang="de-DE" sz="1000" dirty="0"/>
              <a:t>McCarthy PL, </a:t>
            </a:r>
            <a:r>
              <a:rPr lang="de-DE" sz="1000" i="1" dirty="0"/>
              <a:t>et al. </a:t>
            </a:r>
            <a:r>
              <a:rPr lang="de-DE" sz="1000" dirty="0" err="1"/>
              <a:t>Presented</a:t>
            </a:r>
            <a:r>
              <a:rPr lang="de-DE" sz="1000" dirty="0"/>
              <a:t> at IMW 2017 (</a:t>
            </a:r>
            <a:r>
              <a:rPr lang="de-DE" sz="1000" dirty="0" err="1"/>
              <a:t>abstract</a:t>
            </a:r>
            <a:r>
              <a:rPr lang="de-DE" sz="1000" dirty="0"/>
              <a:t> OP-010).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9" y="1700808"/>
            <a:ext cx="885014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9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/>
          </a:bodyPr>
          <a:lstStyle/>
          <a:p>
            <a:r>
              <a:rPr lang="de-DE" sz="3600" dirty="0"/>
              <a:t>LEN </a:t>
            </a:r>
            <a:r>
              <a:rPr lang="de-DE" sz="3600" dirty="0" err="1"/>
              <a:t>maintenance</a:t>
            </a:r>
            <a:r>
              <a:rPr lang="de-DE" sz="3600" dirty="0"/>
              <a:t> after </a:t>
            </a:r>
            <a:r>
              <a:rPr lang="de-DE" sz="3600" dirty="0" err="1"/>
              <a:t>transplantation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27915"/>
            <a:ext cx="8229600" cy="4608512"/>
          </a:xfrm>
        </p:spPr>
        <p:txBody>
          <a:bodyPr>
            <a:normAutofit fontScale="62500" lnSpcReduction="20000"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LEN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maintenance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significantly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prolonged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PFS post-ASCT</a:t>
            </a:r>
            <a:r>
              <a:rPr lang="de-DE" b="1" baseline="30000" dirty="0">
                <a:solidFill>
                  <a:schemeClr val="tx2">
                    <a:lumMod val="75000"/>
                  </a:schemeClr>
                </a:solidFill>
              </a:rPr>
              <a:t>1,2</a:t>
            </a:r>
          </a:p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LEN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maintenance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significantly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prolonged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OS 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post-ASCT</a:t>
            </a:r>
            <a:r>
              <a:rPr lang="de-DE" b="1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  <a:p>
            <a:pPr lvl="1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HR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0.744 (95% CI: 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0.62–0.89)</a:t>
            </a:r>
          </a:p>
          <a:p>
            <a:pPr lvl="1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Log-rank </a:t>
            </a:r>
            <a:r>
              <a:rPr lang="de-DE" i="1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=0.001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Approximately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2.5-year improvement in median OS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efficacy of LEN is considered clinically relevant and, in the view of the safety profile,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benefits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are considered to outweigh the combined risks</a:t>
            </a:r>
            <a:r>
              <a:rPr lang="en-US" b="1" baseline="30000" dirty="0">
                <a:solidFill>
                  <a:schemeClr val="tx2">
                    <a:lumMod val="75000"/>
                  </a:schemeClr>
                </a:solidFill>
              </a:rPr>
              <a:t>4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LEN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is the only approved drug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Thus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LEN is ‘the standard of care’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-17166" y="6182182"/>
            <a:ext cx="91611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ASCT, </a:t>
            </a:r>
            <a:r>
              <a:rPr lang="de-DE" sz="1000" dirty="0" err="1"/>
              <a:t>autologous</a:t>
            </a:r>
            <a:r>
              <a:rPr lang="de-DE" sz="1000" dirty="0"/>
              <a:t> </a:t>
            </a:r>
            <a:r>
              <a:rPr lang="de-DE" sz="1000" dirty="0" err="1"/>
              <a:t>stem</a:t>
            </a:r>
            <a:r>
              <a:rPr lang="de-DE" sz="1000" dirty="0"/>
              <a:t> </a:t>
            </a:r>
            <a:r>
              <a:rPr lang="de-DE" sz="1000" dirty="0" err="1"/>
              <a:t>cell</a:t>
            </a:r>
            <a:r>
              <a:rPr lang="de-DE" sz="1000" dirty="0"/>
              <a:t> transplant; CI, </a:t>
            </a:r>
            <a:r>
              <a:rPr lang="de-DE" sz="1000" dirty="0" err="1"/>
              <a:t>confidence</a:t>
            </a:r>
            <a:r>
              <a:rPr lang="de-DE" sz="1000" dirty="0"/>
              <a:t> </a:t>
            </a:r>
            <a:r>
              <a:rPr lang="de-DE" sz="1000" dirty="0" err="1"/>
              <a:t>interval</a:t>
            </a:r>
            <a:r>
              <a:rPr lang="de-DE" sz="1000" dirty="0"/>
              <a:t>; HR, </a:t>
            </a:r>
            <a:r>
              <a:rPr lang="de-DE" sz="1000" dirty="0" err="1"/>
              <a:t>hazard</a:t>
            </a:r>
            <a:r>
              <a:rPr lang="de-DE" sz="1000" dirty="0"/>
              <a:t> </a:t>
            </a:r>
            <a:r>
              <a:rPr lang="de-DE" sz="1000" dirty="0" err="1"/>
              <a:t>ratio</a:t>
            </a:r>
            <a:r>
              <a:rPr lang="de-DE" sz="1000" dirty="0"/>
              <a:t>; LEN, </a:t>
            </a:r>
            <a:r>
              <a:rPr lang="de-DE" sz="1000" dirty="0" err="1"/>
              <a:t>lenalidomide</a:t>
            </a:r>
            <a:r>
              <a:rPr lang="de-DE" sz="1000" dirty="0"/>
              <a:t>; OS, </a:t>
            </a:r>
            <a:r>
              <a:rPr lang="de-DE" sz="1000" dirty="0" err="1"/>
              <a:t>overall</a:t>
            </a:r>
            <a:r>
              <a:rPr lang="de-DE" sz="1000" dirty="0"/>
              <a:t> </a:t>
            </a:r>
            <a:r>
              <a:rPr lang="de-DE" sz="1000" dirty="0" err="1"/>
              <a:t>survival</a:t>
            </a:r>
            <a:r>
              <a:rPr lang="de-DE" sz="1000" dirty="0"/>
              <a:t>; PFS, </a:t>
            </a:r>
            <a:r>
              <a:rPr lang="de-DE" sz="1000" dirty="0" err="1"/>
              <a:t>progression-free</a:t>
            </a:r>
            <a:r>
              <a:rPr lang="de-DE" sz="1000" dirty="0"/>
              <a:t> </a:t>
            </a:r>
            <a:r>
              <a:rPr lang="de-DE" sz="1000" dirty="0" err="1"/>
              <a:t>survival</a:t>
            </a:r>
            <a:r>
              <a:rPr lang="de-DE" sz="1000" dirty="0"/>
              <a:t>.</a:t>
            </a:r>
          </a:p>
          <a:p>
            <a:r>
              <a:rPr lang="de-DE" sz="1000" dirty="0"/>
              <a:t>1. </a:t>
            </a:r>
            <a:r>
              <a:rPr lang="de-DE" sz="1000" dirty="0" err="1"/>
              <a:t>Attal</a:t>
            </a:r>
            <a:r>
              <a:rPr lang="de-DE" sz="1000" dirty="0"/>
              <a:t> M, </a:t>
            </a:r>
            <a:r>
              <a:rPr lang="de-DE" sz="1000" i="1" dirty="0"/>
              <a:t>et al. N Engl J </a:t>
            </a:r>
            <a:r>
              <a:rPr lang="de-DE" sz="1000" i="1" dirty="0" err="1"/>
              <a:t>Med</a:t>
            </a:r>
            <a:r>
              <a:rPr lang="de-DE" sz="1000" i="1" dirty="0"/>
              <a:t> </a:t>
            </a:r>
            <a:r>
              <a:rPr lang="de-DE" sz="1000" dirty="0"/>
              <a:t>2012;366:1782–91; 2. McCarthy PL, </a:t>
            </a:r>
            <a:r>
              <a:rPr lang="de-DE" sz="1000" i="1" dirty="0"/>
              <a:t>et al. N Engl J </a:t>
            </a:r>
            <a:r>
              <a:rPr lang="de-DE" sz="1000" i="1" dirty="0" err="1"/>
              <a:t>Med</a:t>
            </a:r>
            <a:r>
              <a:rPr lang="de-DE" sz="1000" i="1" dirty="0"/>
              <a:t> </a:t>
            </a:r>
            <a:r>
              <a:rPr lang="de-DE" sz="1000" dirty="0"/>
              <a:t>2012;366:1770–81; 3. </a:t>
            </a:r>
            <a:r>
              <a:rPr lang="de-DE" sz="1000" dirty="0" err="1"/>
              <a:t>Attal</a:t>
            </a:r>
            <a:r>
              <a:rPr lang="de-DE" sz="1000" dirty="0"/>
              <a:t> M, McCarthy PL, </a:t>
            </a:r>
            <a:r>
              <a:rPr lang="de-DE" sz="1000" i="1" dirty="0"/>
              <a:t>et al. </a:t>
            </a:r>
            <a:r>
              <a:rPr lang="de-DE" sz="1000" dirty="0" err="1"/>
              <a:t>Presented</a:t>
            </a:r>
            <a:r>
              <a:rPr lang="de-DE" sz="1000" dirty="0"/>
              <a:t> at ASCO 2016 (</a:t>
            </a:r>
            <a:r>
              <a:rPr lang="de-DE" sz="1000" dirty="0" err="1"/>
              <a:t>abstract</a:t>
            </a:r>
            <a:r>
              <a:rPr lang="de-DE" sz="1000" dirty="0"/>
              <a:t> </a:t>
            </a:r>
            <a:r>
              <a:rPr lang="de-DE" sz="1000" dirty="0">
                <a:solidFill>
                  <a:schemeClr val="bg1"/>
                </a:solidFill>
              </a:rPr>
              <a:t>8001); 4. REVLIMID® EPAR 2017. </a:t>
            </a:r>
            <a:r>
              <a:rPr lang="de-DE" sz="1000" dirty="0" err="1">
                <a:solidFill>
                  <a:schemeClr val="bg1"/>
                </a:solidFill>
              </a:rPr>
              <a:t>Available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smtClean="0">
                <a:solidFill>
                  <a:schemeClr val="bg1"/>
                </a:solidFill>
              </a:rPr>
              <a:t>at: </a:t>
            </a:r>
            <a:r>
              <a:rPr lang="en-US" sz="1000" dirty="0" smtClean="0">
                <a:solidFill>
                  <a:schemeClr val="bg1"/>
                </a:solidFill>
              </a:rPr>
              <a:t>www.ema.europe.eu</a:t>
            </a:r>
            <a:r>
              <a:rPr lang="en-US" sz="1000" dirty="0">
                <a:solidFill>
                  <a:schemeClr val="bg1"/>
                </a:solidFill>
              </a:rPr>
              <a:t>. Last accessed June 2017.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0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057"/>
            <a:ext cx="9144000" cy="78107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222658"/>
                </a:solidFill>
              </a:rPr>
              <a:t>FIRST Trial: impact of response</a:t>
            </a:r>
            <a:br>
              <a:rPr lang="en-US" sz="2400" dirty="0">
                <a:solidFill>
                  <a:srgbClr val="222658"/>
                </a:solidFill>
              </a:rPr>
            </a:br>
            <a:r>
              <a:rPr lang="en-US" sz="2200" i="1" dirty="0">
                <a:solidFill>
                  <a:srgbClr val="222658"/>
                </a:solidFill>
              </a:rPr>
              <a:t>study design</a:t>
            </a:r>
            <a:r>
              <a:rPr lang="en-US" sz="2200" i="1" baseline="30000" dirty="0">
                <a:solidFill>
                  <a:srgbClr val="222658"/>
                </a:solidFill>
              </a:rPr>
              <a:t>1,2</a:t>
            </a:r>
            <a:endParaRPr lang="en-US" sz="2200" dirty="0"/>
          </a:p>
        </p:txBody>
      </p:sp>
      <p:sp>
        <p:nvSpPr>
          <p:cNvPr id="32" name="Content Placeholder 31"/>
          <p:cNvSpPr>
            <a:spLocks noGrp="1"/>
          </p:cNvSpPr>
          <p:nvPr>
            <p:ph idx="4294967295"/>
          </p:nvPr>
        </p:nvSpPr>
        <p:spPr>
          <a:xfrm>
            <a:off x="731838" y="5048994"/>
            <a:ext cx="8412162" cy="81121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Stratification: age, country, and ISS stage</a:t>
            </a:r>
          </a:p>
          <a:p>
            <a:r>
              <a:rPr lang="en-US" dirty="0"/>
              <a:t>As of March 3, 2014, median follow-up was 45.5 </a:t>
            </a:r>
            <a:r>
              <a:rPr lang="en-US" dirty="0" err="1"/>
              <a:t>mos</a:t>
            </a:r>
            <a:endParaRPr lang="en-US" dirty="0"/>
          </a:p>
        </p:txBody>
      </p:sp>
      <p:sp>
        <p:nvSpPr>
          <p:cNvPr id="5" name="ZoneTexte 35"/>
          <p:cNvSpPr txBox="1"/>
          <p:nvPr/>
        </p:nvSpPr>
        <p:spPr>
          <a:xfrm>
            <a:off x="1146591" y="4548932"/>
            <a:ext cx="7913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i="1" dirty="0">
                <a:latin typeface="Helvetica" pitchFamily="34" charset="0"/>
                <a:cs typeface="Arial" pitchFamily="34" charset="0"/>
              </a:rPr>
              <a:t>Pts aged &gt; 75 yrs: LoDEX 20 mg D1, 8, 15, and 22/28; THAL 100 mg D1-42/42; MEL 0.2 mg/kg D1-4/42.</a:t>
            </a:r>
          </a:p>
          <a:p>
            <a:pPr>
              <a:defRPr/>
            </a:pPr>
            <a:r>
              <a:rPr lang="en-US" sz="1200" i="1" dirty="0">
                <a:latin typeface="Helvetica" pitchFamily="34" charset="0"/>
                <a:cs typeface="Arial" panose="020B0604020202020204" pitchFamily="34" charset="0"/>
              </a:rPr>
              <a:t>All pts received thromboprophylaxis.</a:t>
            </a:r>
            <a:r>
              <a:rPr lang="fr-FR" sz="1200" i="1" dirty="0">
                <a:latin typeface="Helvetica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6" name="Straight Arrow Connector 54"/>
          <p:cNvCxnSpPr>
            <a:cxnSpLocks noChangeShapeType="1"/>
            <a:stCxn id="29" idx="3"/>
          </p:cNvCxnSpPr>
          <p:nvPr/>
        </p:nvCxnSpPr>
        <p:spPr bwMode="auto">
          <a:xfrm>
            <a:off x="6912781" y="1729690"/>
            <a:ext cx="302394" cy="11285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" name="Straight Arrow Connector 54"/>
          <p:cNvCxnSpPr>
            <a:cxnSpLocks noChangeShapeType="1"/>
            <a:stCxn id="13" idx="3"/>
          </p:cNvCxnSpPr>
          <p:nvPr/>
        </p:nvCxnSpPr>
        <p:spPr bwMode="auto">
          <a:xfrm>
            <a:off x="6934377" y="4047847"/>
            <a:ext cx="291684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" name="Elbow Connector 8"/>
          <p:cNvCxnSpPr>
            <a:cxnSpLocks noChangeShapeType="1"/>
            <a:endCxn id="13" idx="1"/>
          </p:cNvCxnSpPr>
          <p:nvPr/>
        </p:nvCxnSpPr>
        <p:spPr bwMode="auto">
          <a:xfrm rot="16200000" flipH="1">
            <a:off x="643254" y="3343817"/>
            <a:ext cx="1145019" cy="263043"/>
          </a:xfrm>
          <a:prstGeom prst="bentConnector2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" name="Straight Arrow Connector 36"/>
          <p:cNvCxnSpPr>
            <a:cxnSpLocks noChangeShapeType="1"/>
            <a:stCxn id="11" idx="3"/>
            <a:endCxn id="14" idx="1"/>
          </p:cNvCxnSpPr>
          <p:nvPr/>
        </p:nvCxnSpPr>
        <p:spPr bwMode="auto">
          <a:xfrm flipV="1">
            <a:off x="901461" y="2835630"/>
            <a:ext cx="445824" cy="87204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" name="Rounded Rectangle 10"/>
          <p:cNvSpPr/>
          <p:nvPr/>
        </p:nvSpPr>
        <p:spPr bwMode="auto">
          <a:xfrm>
            <a:off x="444261" y="1361374"/>
            <a:ext cx="457200" cy="31229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rtlCol="0" anchor="ctr"/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200" b="1" dirty="0">
                <a:solidFill>
                  <a:schemeClr val="bg1"/>
                </a:solidFill>
              </a:rPr>
              <a:t>RANDOMIZATION 1:1:1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347286" y="2486388"/>
            <a:ext cx="5587093" cy="8293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347285" y="3553829"/>
            <a:ext cx="5587092" cy="988039"/>
          </a:xfrm>
          <a:prstGeom prst="roundRect">
            <a:avLst/>
          </a:prstGeom>
          <a:solidFill>
            <a:srgbClr val="54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rtlCol="0" anchor="ctr"/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1347285" y="257402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B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Rd18</a:t>
            </a: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1386967" y="3699792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C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MPT</a:t>
            </a:r>
          </a:p>
        </p:txBody>
      </p:sp>
      <p:sp>
        <p:nvSpPr>
          <p:cNvPr id="16" name="TextBox 38"/>
          <p:cNvSpPr txBox="1">
            <a:spLocks noChangeArrowheads="1"/>
          </p:cNvSpPr>
          <p:nvPr/>
        </p:nvSpPr>
        <p:spPr bwMode="auto">
          <a:xfrm>
            <a:off x="2982405" y="2449668"/>
            <a:ext cx="392811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 + LoDEX 18 Cycles (72 wks)     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LENALIDOMIDE    25 mg D1-21/28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LoDEX                   40 mg D1, 8, 15, and 22/28</a:t>
            </a: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985172" y="3474089"/>
            <a:ext cx="38867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 + PRED + THAL 12 Cycles (72 wks)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MELPHALAN          0.25 mg/kg D1-4/42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PREDNISONE        2 mg/kg D1-4/42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THALIDOMIDE       200 mg D1-42/42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8129575" y="1418949"/>
            <a:ext cx="762000" cy="31229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rtlCol="0" anchor="ctr"/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200" b="1" dirty="0">
                <a:solidFill>
                  <a:schemeClr val="bg1"/>
                </a:solidFill>
              </a:rPr>
              <a:t>PD, OS, and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200" b="1" dirty="0">
                <a:solidFill>
                  <a:schemeClr val="bg1"/>
                </a:solidFill>
              </a:rPr>
              <a:t>Subsequent AMT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7215175" y="1418949"/>
            <a:ext cx="617560" cy="31229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rtlCol="0" anchor="ctr"/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200" b="1" dirty="0">
                <a:solidFill>
                  <a:schemeClr val="bg1"/>
                </a:solidFill>
              </a:rPr>
              <a:t>PD or Unacceptable Toxicity</a:t>
            </a:r>
          </a:p>
        </p:txBody>
      </p:sp>
      <p:sp>
        <p:nvSpPr>
          <p:cNvPr id="20" name="TextBox 47"/>
          <p:cNvSpPr txBox="1">
            <a:spLocks noChangeArrowheads="1"/>
          </p:cNvSpPr>
          <p:nvPr/>
        </p:nvSpPr>
        <p:spPr bwMode="auto">
          <a:xfrm>
            <a:off x="1803236" y="1077220"/>
            <a:ext cx="46751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Active Treatment + PFS Follow-Up Phase</a:t>
            </a:r>
          </a:p>
        </p:txBody>
      </p:sp>
      <p:sp>
        <p:nvSpPr>
          <p:cNvPr id="21" name="Right Bracket 50"/>
          <p:cNvSpPr>
            <a:spLocks/>
          </p:cNvSpPr>
          <p:nvPr/>
        </p:nvSpPr>
        <p:spPr bwMode="auto">
          <a:xfrm rot="-5400000">
            <a:off x="4486472" y="-2150122"/>
            <a:ext cx="250280" cy="6505902"/>
          </a:xfrm>
          <a:prstGeom prst="rightBracket">
            <a:avLst>
              <a:gd name="adj" fmla="val 8284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lIns="90000" tIns="46800" rIns="90000" bIns="46800"/>
          <a:lstStyle/>
          <a:p>
            <a:pPr algn="ctr" eaLnBrk="0" hangingPunct="0">
              <a:spcBef>
                <a:spcPct val="50000"/>
              </a:spcBef>
            </a:pPr>
            <a:endParaRPr lang="fr-FR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51"/>
          <p:cNvSpPr txBox="1">
            <a:spLocks noChangeArrowheads="1"/>
          </p:cNvSpPr>
          <p:nvPr/>
        </p:nvSpPr>
        <p:spPr bwMode="auto">
          <a:xfrm>
            <a:off x="0" y="977690"/>
            <a:ext cx="1347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</a:p>
        </p:txBody>
      </p:sp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7597989" y="1078012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LT Follow-Up</a:t>
            </a:r>
          </a:p>
        </p:txBody>
      </p:sp>
      <p:cxnSp>
        <p:nvCxnSpPr>
          <p:cNvPr id="24" name="Straight Arrow Connector 56"/>
          <p:cNvCxnSpPr>
            <a:cxnSpLocks noChangeShapeType="1"/>
          </p:cNvCxnSpPr>
          <p:nvPr/>
        </p:nvCxnSpPr>
        <p:spPr bwMode="auto">
          <a:xfrm>
            <a:off x="7837253" y="4046385"/>
            <a:ext cx="301756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Straight Arrow Connector 57"/>
          <p:cNvCxnSpPr>
            <a:cxnSpLocks noChangeShapeType="1"/>
          </p:cNvCxnSpPr>
          <p:nvPr/>
        </p:nvCxnSpPr>
        <p:spPr bwMode="auto">
          <a:xfrm>
            <a:off x="7837253" y="2922833"/>
            <a:ext cx="301756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Straight Arrow Connector 59"/>
          <p:cNvCxnSpPr>
            <a:cxnSpLocks noChangeShapeType="1"/>
          </p:cNvCxnSpPr>
          <p:nvPr/>
        </p:nvCxnSpPr>
        <p:spPr bwMode="auto">
          <a:xfrm>
            <a:off x="7837253" y="1842541"/>
            <a:ext cx="301756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Elbow Connector 34"/>
          <p:cNvCxnSpPr>
            <a:cxnSpLocks noChangeShapeType="1"/>
            <a:endCxn id="28" idx="1"/>
          </p:cNvCxnSpPr>
          <p:nvPr/>
        </p:nvCxnSpPr>
        <p:spPr bwMode="auto">
          <a:xfrm rot="5400000" flipH="1" flipV="1">
            <a:off x="645401" y="2272474"/>
            <a:ext cx="1152103" cy="274420"/>
          </a:xfrm>
          <a:prstGeom prst="bentConnector2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Rounded Rectangle 27"/>
          <p:cNvSpPr/>
          <p:nvPr/>
        </p:nvSpPr>
        <p:spPr bwMode="auto">
          <a:xfrm>
            <a:off x="1358661" y="1418948"/>
            <a:ext cx="5575716" cy="829371"/>
          </a:xfrm>
          <a:prstGeom prst="roundRect">
            <a:avLst/>
          </a:prstGeom>
          <a:solidFill>
            <a:srgbClr val="6F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2944274" y="1391136"/>
            <a:ext cx="396850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 + LoDEX Continuously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LENALIDOMIDE    25 mg D1-21/28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LoDEX                   40 mg D1, 8, 15, and 22/28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392011" y="1484820"/>
            <a:ext cx="1590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 A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 Continuous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9377" y="5959910"/>
            <a:ext cx="8210124" cy="593239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900" dirty="0"/>
              <a:t>AMT, </a:t>
            </a:r>
            <a:r>
              <a:rPr lang="en-US" sz="900" dirty="0" err="1"/>
              <a:t>antimyeloma</a:t>
            </a:r>
            <a:r>
              <a:rPr lang="en-US" sz="900" dirty="0"/>
              <a:t> therapy; ISS, International Staging System; LEN, lenalidomide; </a:t>
            </a:r>
            <a:r>
              <a:rPr lang="en-US" sz="900" dirty="0" err="1"/>
              <a:t>LoDEX</a:t>
            </a:r>
            <a:r>
              <a:rPr lang="en-US" sz="900" dirty="0"/>
              <a:t>, low-dose dexamethasone; LT, long-term; MEL, melphalan; MPT, melphalan, prednisone, and thalidomide; OS, overall survival; PD, progressive disease; PFS, progression-free survival; PRED, prednisone; </a:t>
            </a:r>
            <a:r>
              <a:rPr lang="en-US" sz="900" dirty="0" err="1"/>
              <a:t>pt</a:t>
            </a:r>
            <a:r>
              <a:rPr lang="en-US" sz="900" dirty="0"/>
              <a:t>, patient; Rd continuous, lenalidomide plus low-dose dexamethasone until disease progression; Rd18, lenalidomide and low-dose dexamethasone for 18 cycles; </a:t>
            </a:r>
            <a:br>
              <a:rPr lang="en-US" sz="900" dirty="0"/>
            </a:br>
            <a:r>
              <a:rPr lang="en-US" sz="900" dirty="0"/>
              <a:t>THAL, thalidomide</a:t>
            </a:r>
            <a:r>
              <a:rPr lang="en-US" sz="900" dirty="0" smtClean="0"/>
              <a:t>.</a:t>
            </a:r>
            <a:endParaRPr lang="en-US" sz="900" dirty="0"/>
          </a:p>
        </p:txBody>
      </p:sp>
      <p:sp>
        <p:nvSpPr>
          <p:cNvPr id="34" name="Rechteck 33"/>
          <p:cNvSpPr/>
          <p:nvPr/>
        </p:nvSpPr>
        <p:spPr>
          <a:xfrm>
            <a:off x="2105639" y="6553147"/>
            <a:ext cx="7038363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400"/>
              </a:spcBef>
            </a:pPr>
            <a:r>
              <a:rPr lang="en-US" sz="900" dirty="0">
                <a:solidFill>
                  <a:schemeClr val="bg1"/>
                </a:solidFill>
              </a:rPr>
              <a:t>1. </a:t>
            </a:r>
            <a:r>
              <a:rPr lang="en-US" sz="900" dirty="0" err="1">
                <a:solidFill>
                  <a:schemeClr val="bg1"/>
                </a:solidFill>
              </a:rPr>
              <a:t>Benboubker</a:t>
            </a:r>
            <a:r>
              <a:rPr lang="en-US" sz="900" dirty="0">
                <a:solidFill>
                  <a:schemeClr val="bg1"/>
                </a:solidFill>
              </a:rPr>
              <a:t> L, et al. </a:t>
            </a:r>
            <a:r>
              <a:rPr lang="en-US" sz="900" i="1" dirty="0">
                <a:solidFill>
                  <a:schemeClr val="bg1"/>
                </a:solidFill>
              </a:rPr>
              <a:t>N </a:t>
            </a:r>
            <a:r>
              <a:rPr lang="en-US" sz="900" i="1" dirty="0" err="1">
                <a:solidFill>
                  <a:schemeClr val="bg1"/>
                </a:solidFill>
              </a:rPr>
              <a:t>Engl</a:t>
            </a:r>
            <a:r>
              <a:rPr lang="en-US" sz="900" i="1" dirty="0">
                <a:solidFill>
                  <a:schemeClr val="bg1"/>
                </a:solidFill>
              </a:rPr>
              <a:t> J Med</a:t>
            </a:r>
            <a:r>
              <a:rPr lang="en-US" sz="900" dirty="0">
                <a:solidFill>
                  <a:schemeClr val="bg1"/>
                </a:solidFill>
              </a:rPr>
              <a:t>. 2014;371: 906-17. 2. </a:t>
            </a:r>
            <a:r>
              <a:rPr lang="en-US" sz="900" dirty="0" err="1">
                <a:solidFill>
                  <a:schemeClr val="bg1"/>
                </a:solidFill>
              </a:rPr>
              <a:t>Bahlis</a:t>
            </a:r>
            <a:r>
              <a:rPr lang="en-US" sz="900" dirty="0">
                <a:solidFill>
                  <a:schemeClr val="bg1"/>
                </a:solidFill>
              </a:rPr>
              <a:t> NJ, et al. </a:t>
            </a:r>
            <a:r>
              <a:rPr lang="en-US" sz="900" i="1" dirty="0">
                <a:solidFill>
                  <a:schemeClr val="bg1"/>
                </a:solidFill>
              </a:rPr>
              <a:t>Leukemia,</a:t>
            </a:r>
            <a:r>
              <a:rPr lang="en-US" sz="900" dirty="0">
                <a:solidFill>
                  <a:schemeClr val="bg1"/>
                </a:solidFill>
              </a:rPr>
              <a:t> 2017;31(11):2435–2442.</a:t>
            </a:r>
          </a:p>
        </p:txBody>
      </p:sp>
      <p:cxnSp>
        <p:nvCxnSpPr>
          <p:cNvPr id="35" name="Gerade Verbindung 34"/>
          <p:cNvCxnSpPr>
            <a:cxnSpLocks noChangeShapeType="1"/>
          </p:cNvCxnSpPr>
          <p:nvPr/>
        </p:nvCxnSpPr>
        <p:spPr bwMode="auto">
          <a:xfrm>
            <a:off x="1" y="88147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54"/>
          <p:cNvCxnSpPr>
            <a:cxnSpLocks noChangeShapeType="1"/>
          </p:cNvCxnSpPr>
          <p:nvPr/>
        </p:nvCxnSpPr>
        <p:spPr bwMode="auto">
          <a:xfrm>
            <a:off x="6934379" y="2914815"/>
            <a:ext cx="302395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850229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"/>
            <a:ext cx="9144000" cy="1199559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222658"/>
                </a:solidFill>
              </a:rPr>
              <a:t>FIRST Trial: impact of response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dirty="0"/>
              <a:t>DOR by Response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527236" y="1401159"/>
            <a:ext cx="8229600" cy="769648"/>
          </a:xfrm>
        </p:spPr>
        <p:txBody>
          <a:bodyPr>
            <a:normAutofit/>
          </a:bodyPr>
          <a:lstStyle/>
          <a:p>
            <a:r>
              <a:rPr lang="en-US" sz="2000" dirty="0"/>
              <a:t>Median DOR was prolonged with Rd continuous vs MPT and Rd18 across all response subgroups, especially in pts with deep responses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21366" y="6143859"/>
            <a:ext cx="8210124" cy="34394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900" dirty="0" err="1"/>
              <a:t>cont</a:t>
            </a:r>
            <a:r>
              <a:rPr lang="en-US" sz="900" dirty="0"/>
              <a:t>, continuous; CR, complete response; DOR, duration of response; MPT, melphalan, prednisone, and thalidomide; PR, partial response; </a:t>
            </a:r>
            <a:r>
              <a:rPr lang="en-US" sz="900" dirty="0" err="1"/>
              <a:t>pt</a:t>
            </a:r>
            <a:r>
              <a:rPr lang="en-US" sz="900" dirty="0"/>
              <a:t>, patient; Rd continuous, lenalidomide plus low-dose dexamethasone until disease progression; Rd18, lenalidomide and low-dose dexamethasone for 18 cycles; VGPR, very good partial response</a:t>
            </a:r>
            <a:r>
              <a:rPr lang="en-US" sz="900" dirty="0" smtClean="0"/>
              <a:t>.</a:t>
            </a:r>
            <a:endParaRPr lang="en-US" sz="900" dirty="0"/>
          </a:p>
        </p:txBody>
      </p:sp>
      <p:grpSp>
        <p:nvGrpSpPr>
          <p:cNvPr id="1870" name="Group 1869"/>
          <p:cNvGrpSpPr/>
          <p:nvPr/>
        </p:nvGrpSpPr>
        <p:grpSpPr>
          <a:xfrm>
            <a:off x="677608" y="2649931"/>
            <a:ext cx="2468880" cy="2286000"/>
            <a:chOff x="622300" y="2544763"/>
            <a:chExt cx="2268538" cy="1778000"/>
          </a:xfrm>
        </p:grpSpPr>
        <p:grpSp>
          <p:nvGrpSpPr>
            <p:cNvPr id="1871" name="Group 1870"/>
            <p:cNvGrpSpPr/>
            <p:nvPr/>
          </p:nvGrpSpPr>
          <p:grpSpPr>
            <a:xfrm>
              <a:off x="622300" y="2544763"/>
              <a:ext cx="2255838" cy="1778000"/>
              <a:chOff x="622300" y="2544763"/>
              <a:chExt cx="2255838" cy="1778000"/>
            </a:xfrm>
          </p:grpSpPr>
          <p:sp>
            <p:nvSpPr>
              <p:cNvPr id="1976" name="Line 5"/>
              <p:cNvSpPr>
                <a:spLocks noChangeShapeType="1"/>
              </p:cNvSpPr>
              <p:nvPr/>
            </p:nvSpPr>
            <p:spPr bwMode="auto">
              <a:xfrm>
                <a:off x="781050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7" name="Line 6"/>
              <p:cNvSpPr>
                <a:spLocks noChangeShapeType="1"/>
              </p:cNvSpPr>
              <p:nvPr/>
            </p:nvSpPr>
            <p:spPr bwMode="auto">
              <a:xfrm flipH="1">
                <a:off x="622300" y="4256088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8" name="Line 7"/>
              <p:cNvSpPr>
                <a:spLocks noChangeShapeType="1"/>
              </p:cNvSpPr>
              <p:nvPr/>
            </p:nvSpPr>
            <p:spPr bwMode="auto">
              <a:xfrm flipH="1">
                <a:off x="622300" y="3917951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9" name="Line 8"/>
              <p:cNvSpPr>
                <a:spLocks noChangeShapeType="1"/>
              </p:cNvSpPr>
              <p:nvPr/>
            </p:nvSpPr>
            <p:spPr bwMode="auto">
              <a:xfrm flipH="1">
                <a:off x="622300" y="3579813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0" name="Line 9"/>
              <p:cNvSpPr>
                <a:spLocks noChangeShapeType="1"/>
              </p:cNvSpPr>
              <p:nvPr/>
            </p:nvSpPr>
            <p:spPr bwMode="auto">
              <a:xfrm flipH="1">
                <a:off x="622300" y="3241676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1" name="Line 10"/>
              <p:cNvSpPr>
                <a:spLocks noChangeShapeType="1"/>
              </p:cNvSpPr>
              <p:nvPr/>
            </p:nvSpPr>
            <p:spPr bwMode="auto">
              <a:xfrm flipH="1">
                <a:off x="622300" y="2903538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2" name="Line 11"/>
              <p:cNvSpPr>
                <a:spLocks noChangeShapeType="1"/>
              </p:cNvSpPr>
              <p:nvPr/>
            </p:nvSpPr>
            <p:spPr bwMode="auto">
              <a:xfrm>
                <a:off x="950913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3" name="Line 12"/>
              <p:cNvSpPr>
                <a:spLocks noChangeShapeType="1"/>
              </p:cNvSpPr>
              <p:nvPr/>
            </p:nvSpPr>
            <p:spPr bwMode="auto">
              <a:xfrm>
                <a:off x="1120775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4" name="Line 13"/>
              <p:cNvSpPr>
                <a:spLocks noChangeShapeType="1"/>
              </p:cNvSpPr>
              <p:nvPr/>
            </p:nvSpPr>
            <p:spPr bwMode="auto">
              <a:xfrm>
                <a:off x="1290638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5" name="Line 14"/>
              <p:cNvSpPr>
                <a:spLocks noChangeShapeType="1"/>
              </p:cNvSpPr>
              <p:nvPr/>
            </p:nvSpPr>
            <p:spPr bwMode="auto">
              <a:xfrm>
                <a:off x="1460500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6" name="Line 15"/>
              <p:cNvSpPr>
                <a:spLocks noChangeShapeType="1"/>
              </p:cNvSpPr>
              <p:nvPr/>
            </p:nvSpPr>
            <p:spPr bwMode="auto">
              <a:xfrm>
                <a:off x="1630363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7" name="Line 16"/>
              <p:cNvSpPr>
                <a:spLocks noChangeShapeType="1"/>
              </p:cNvSpPr>
              <p:nvPr/>
            </p:nvSpPr>
            <p:spPr bwMode="auto">
              <a:xfrm>
                <a:off x="1801813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8" name="Line 17"/>
              <p:cNvSpPr>
                <a:spLocks noChangeShapeType="1"/>
              </p:cNvSpPr>
              <p:nvPr/>
            </p:nvSpPr>
            <p:spPr bwMode="auto">
              <a:xfrm>
                <a:off x="1971675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9" name="Line 18"/>
              <p:cNvSpPr>
                <a:spLocks noChangeShapeType="1"/>
              </p:cNvSpPr>
              <p:nvPr/>
            </p:nvSpPr>
            <p:spPr bwMode="auto">
              <a:xfrm>
                <a:off x="2141538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0" name="Line 19"/>
              <p:cNvSpPr>
                <a:spLocks noChangeShapeType="1"/>
              </p:cNvSpPr>
              <p:nvPr/>
            </p:nvSpPr>
            <p:spPr bwMode="auto">
              <a:xfrm>
                <a:off x="2311400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" name="Line 20"/>
              <p:cNvSpPr>
                <a:spLocks noChangeShapeType="1"/>
              </p:cNvSpPr>
              <p:nvPr/>
            </p:nvSpPr>
            <p:spPr bwMode="auto">
              <a:xfrm>
                <a:off x="2481263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" name="Line 21"/>
              <p:cNvSpPr>
                <a:spLocks noChangeShapeType="1"/>
              </p:cNvSpPr>
              <p:nvPr/>
            </p:nvSpPr>
            <p:spPr bwMode="auto">
              <a:xfrm>
                <a:off x="2651125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" name="Line 56"/>
              <p:cNvSpPr>
                <a:spLocks noChangeShapeType="1"/>
              </p:cNvSpPr>
              <p:nvPr/>
            </p:nvSpPr>
            <p:spPr bwMode="auto">
              <a:xfrm flipV="1">
                <a:off x="673100" y="2544763"/>
                <a:ext cx="0" cy="1730375"/>
              </a:xfrm>
              <a:prstGeom prst="line">
                <a:avLst/>
              </a:prstGeom>
              <a:noFill/>
              <a:ln w="11113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" name="Line 57"/>
              <p:cNvSpPr>
                <a:spLocks noChangeShapeType="1"/>
              </p:cNvSpPr>
              <p:nvPr/>
            </p:nvSpPr>
            <p:spPr bwMode="auto">
              <a:xfrm>
                <a:off x="673100" y="4275138"/>
                <a:ext cx="2205038" cy="0"/>
              </a:xfrm>
              <a:prstGeom prst="line">
                <a:avLst/>
              </a:prstGeom>
              <a:noFill/>
              <a:ln w="11113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" name="Line 58"/>
              <p:cNvSpPr>
                <a:spLocks noChangeShapeType="1"/>
              </p:cNvSpPr>
              <p:nvPr/>
            </p:nvSpPr>
            <p:spPr bwMode="auto">
              <a:xfrm flipH="1">
                <a:off x="622300" y="2565401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" name="Line 59"/>
              <p:cNvSpPr>
                <a:spLocks noChangeShapeType="1"/>
              </p:cNvSpPr>
              <p:nvPr/>
            </p:nvSpPr>
            <p:spPr bwMode="auto">
              <a:xfrm>
                <a:off x="2820988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72" name="Group 1871"/>
            <p:cNvGrpSpPr/>
            <p:nvPr/>
          </p:nvGrpSpPr>
          <p:grpSpPr>
            <a:xfrm>
              <a:off x="788988" y="2562226"/>
              <a:ext cx="2101850" cy="949325"/>
              <a:chOff x="788988" y="2562226"/>
              <a:chExt cx="2101850" cy="949325"/>
            </a:xfrm>
          </p:grpSpPr>
          <p:sp>
            <p:nvSpPr>
              <p:cNvPr id="1923" name="Freeform 68"/>
              <p:cNvSpPr>
                <a:spLocks/>
              </p:cNvSpPr>
              <p:nvPr/>
            </p:nvSpPr>
            <p:spPr bwMode="auto">
              <a:xfrm>
                <a:off x="788988" y="2565401"/>
                <a:ext cx="2081213" cy="927100"/>
              </a:xfrm>
              <a:custGeom>
                <a:avLst/>
                <a:gdLst>
                  <a:gd name="T0" fmla="*/ 0 w 1311"/>
                  <a:gd name="T1" fmla="*/ 0 h 584"/>
                  <a:gd name="T2" fmla="*/ 60 w 1311"/>
                  <a:gd name="T3" fmla="*/ 0 h 584"/>
                  <a:gd name="T4" fmla="*/ 60 w 1311"/>
                  <a:gd name="T5" fmla="*/ 9 h 584"/>
                  <a:gd name="T6" fmla="*/ 169 w 1311"/>
                  <a:gd name="T7" fmla="*/ 9 h 584"/>
                  <a:gd name="T8" fmla="*/ 169 w 1311"/>
                  <a:gd name="T9" fmla="*/ 21 h 584"/>
                  <a:gd name="T10" fmla="*/ 188 w 1311"/>
                  <a:gd name="T11" fmla="*/ 21 h 584"/>
                  <a:gd name="T12" fmla="*/ 188 w 1311"/>
                  <a:gd name="T13" fmla="*/ 30 h 584"/>
                  <a:gd name="T14" fmla="*/ 209 w 1311"/>
                  <a:gd name="T15" fmla="*/ 30 h 584"/>
                  <a:gd name="T16" fmla="*/ 209 w 1311"/>
                  <a:gd name="T17" fmla="*/ 38 h 584"/>
                  <a:gd name="T18" fmla="*/ 278 w 1311"/>
                  <a:gd name="T19" fmla="*/ 38 h 584"/>
                  <a:gd name="T20" fmla="*/ 278 w 1311"/>
                  <a:gd name="T21" fmla="*/ 49 h 584"/>
                  <a:gd name="T22" fmla="*/ 293 w 1311"/>
                  <a:gd name="T23" fmla="*/ 49 h 584"/>
                  <a:gd name="T24" fmla="*/ 293 w 1311"/>
                  <a:gd name="T25" fmla="*/ 68 h 584"/>
                  <a:gd name="T26" fmla="*/ 295 w 1311"/>
                  <a:gd name="T27" fmla="*/ 68 h 584"/>
                  <a:gd name="T28" fmla="*/ 295 w 1311"/>
                  <a:gd name="T29" fmla="*/ 77 h 584"/>
                  <a:gd name="T30" fmla="*/ 356 w 1311"/>
                  <a:gd name="T31" fmla="*/ 77 h 584"/>
                  <a:gd name="T32" fmla="*/ 356 w 1311"/>
                  <a:gd name="T33" fmla="*/ 85 h 584"/>
                  <a:gd name="T34" fmla="*/ 380 w 1311"/>
                  <a:gd name="T35" fmla="*/ 85 h 584"/>
                  <a:gd name="T36" fmla="*/ 380 w 1311"/>
                  <a:gd name="T37" fmla="*/ 105 h 584"/>
                  <a:gd name="T38" fmla="*/ 433 w 1311"/>
                  <a:gd name="T39" fmla="*/ 105 h 584"/>
                  <a:gd name="T40" fmla="*/ 433 w 1311"/>
                  <a:gd name="T41" fmla="*/ 119 h 584"/>
                  <a:gd name="T42" fmla="*/ 459 w 1311"/>
                  <a:gd name="T43" fmla="*/ 119 h 584"/>
                  <a:gd name="T44" fmla="*/ 459 w 1311"/>
                  <a:gd name="T45" fmla="*/ 128 h 584"/>
                  <a:gd name="T46" fmla="*/ 485 w 1311"/>
                  <a:gd name="T47" fmla="*/ 128 h 584"/>
                  <a:gd name="T48" fmla="*/ 485 w 1311"/>
                  <a:gd name="T49" fmla="*/ 138 h 584"/>
                  <a:gd name="T50" fmla="*/ 498 w 1311"/>
                  <a:gd name="T51" fmla="*/ 138 h 584"/>
                  <a:gd name="T52" fmla="*/ 498 w 1311"/>
                  <a:gd name="T53" fmla="*/ 149 h 584"/>
                  <a:gd name="T54" fmla="*/ 512 w 1311"/>
                  <a:gd name="T55" fmla="*/ 149 h 584"/>
                  <a:gd name="T56" fmla="*/ 512 w 1311"/>
                  <a:gd name="T57" fmla="*/ 158 h 584"/>
                  <a:gd name="T58" fmla="*/ 566 w 1311"/>
                  <a:gd name="T59" fmla="*/ 158 h 584"/>
                  <a:gd name="T60" fmla="*/ 566 w 1311"/>
                  <a:gd name="T61" fmla="*/ 171 h 584"/>
                  <a:gd name="T62" fmla="*/ 572 w 1311"/>
                  <a:gd name="T63" fmla="*/ 171 h 584"/>
                  <a:gd name="T64" fmla="*/ 572 w 1311"/>
                  <a:gd name="T65" fmla="*/ 181 h 584"/>
                  <a:gd name="T66" fmla="*/ 639 w 1311"/>
                  <a:gd name="T67" fmla="*/ 181 h 584"/>
                  <a:gd name="T68" fmla="*/ 639 w 1311"/>
                  <a:gd name="T69" fmla="*/ 194 h 584"/>
                  <a:gd name="T70" fmla="*/ 641 w 1311"/>
                  <a:gd name="T71" fmla="*/ 194 h 584"/>
                  <a:gd name="T72" fmla="*/ 641 w 1311"/>
                  <a:gd name="T73" fmla="*/ 204 h 584"/>
                  <a:gd name="T74" fmla="*/ 669 w 1311"/>
                  <a:gd name="T75" fmla="*/ 204 h 584"/>
                  <a:gd name="T76" fmla="*/ 669 w 1311"/>
                  <a:gd name="T77" fmla="*/ 219 h 584"/>
                  <a:gd name="T78" fmla="*/ 673 w 1311"/>
                  <a:gd name="T79" fmla="*/ 219 h 584"/>
                  <a:gd name="T80" fmla="*/ 673 w 1311"/>
                  <a:gd name="T81" fmla="*/ 228 h 584"/>
                  <a:gd name="T82" fmla="*/ 737 w 1311"/>
                  <a:gd name="T83" fmla="*/ 228 h 584"/>
                  <a:gd name="T84" fmla="*/ 737 w 1311"/>
                  <a:gd name="T85" fmla="*/ 241 h 584"/>
                  <a:gd name="T86" fmla="*/ 741 w 1311"/>
                  <a:gd name="T87" fmla="*/ 241 h 584"/>
                  <a:gd name="T88" fmla="*/ 741 w 1311"/>
                  <a:gd name="T89" fmla="*/ 256 h 584"/>
                  <a:gd name="T90" fmla="*/ 771 w 1311"/>
                  <a:gd name="T91" fmla="*/ 256 h 584"/>
                  <a:gd name="T92" fmla="*/ 771 w 1311"/>
                  <a:gd name="T93" fmla="*/ 271 h 584"/>
                  <a:gd name="T94" fmla="*/ 784 w 1311"/>
                  <a:gd name="T95" fmla="*/ 271 h 584"/>
                  <a:gd name="T96" fmla="*/ 784 w 1311"/>
                  <a:gd name="T97" fmla="*/ 286 h 584"/>
                  <a:gd name="T98" fmla="*/ 871 w 1311"/>
                  <a:gd name="T99" fmla="*/ 286 h 584"/>
                  <a:gd name="T100" fmla="*/ 871 w 1311"/>
                  <a:gd name="T101" fmla="*/ 309 h 584"/>
                  <a:gd name="T102" fmla="*/ 921 w 1311"/>
                  <a:gd name="T103" fmla="*/ 309 h 584"/>
                  <a:gd name="T104" fmla="*/ 921 w 1311"/>
                  <a:gd name="T105" fmla="*/ 343 h 584"/>
                  <a:gd name="T106" fmla="*/ 1049 w 1311"/>
                  <a:gd name="T107" fmla="*/ 343 h 584"/>
                  <a:gd name="T108" fmla="*/ 1049 w 1311"/>
                  <a:gd name="T109" fmla="*/ 584 h 584"/>
                  <a:gd name="T110" fmla="*/ 1311 w 1311"/>
                  <a:gd name="T111" fmla="*/ 584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11" h="584">
                    <a:moveTo>
                      <a:pt x="0" y="0"/>
                    </a:moveTo>
                    <a:lnTo>
                      <a:pt x="60" y="0"/>
                    </a:lnTo>
                    <a:lnTo>
                      <a:pt x="60" y="9"/>
                    </a:lnTo>
                    <a:lnTo>
                      <a:pt x="169" y="9"/>
                    </a:lnTo>
                    <a:lnTo>
                      <a:pt x="169" y="21"/>
                    </a:lnTo>
                    <a:lnTo>
                      <a:pt x="188" y="21"/>
                    </a:lnTo>
                    <a:lnTo>
                      <a:pt x="188" y="30"/>
                    </a:lnTo>
                    <a:lnTo>
                      <a:pt x="209" y="30"/>
                    </a:lnTo>
                    <a:lnTo>
                      <a:pt x="209" y="38"/>
                    </a:lnTo>
                    <a:lnTo>
                      <a:pt x="278" y="38"/>
                    </a:lnTo>
                    <a:lnTo>
                      <a:pt x="278" y="49"/>
                    </a:lnTo>
                    <a:lnTo>
                      <a:pt x="293" y="49"/>
                    </a:lnTo>
                    <a:lnTo>
                      <a:pt x="293" y="68"/>
                    </a:lnTo>
                    <a:lnTo>
                      <a:pt x="295" y="68"/>
                    </a:lnTo>
                    <a:lnTo>
                      <a:pt x="295" y="77"/>
                    </a:lnTo>
                    <a:lnTo>
                      <a:pt x="356" y="77"/>
                    </a:lnTo>
                    <a:lnTo>
                      <a:pt x="356" y="85"/>
                    </a:lnTo>
                    <a:lnTo>
                      <a:pt x="380" y="85"/>
                    </a:lnTo>
                    <a:lnTo>
                      <a:pt x="380" y="105"/>
                    </a:lnTo>
                    <a:lnTo>
                      <a:pt x="433" y="105"/>
                    </a:lnTo>
                    <a:lnTo>
                      <a:pt x="433" y="119"/>
                    </a:lnTo>
                    <a:lnTo>
                      <a:pt x="459" y="119"/>
                    </a:lnTo>
                    <a:lnTo>
                      <a:pt x="459" y="128"/>
                    </a:lnTo>
                    <a:lnTo>
                      <a:pt x="485" y="128"/>
                    </a:lnTo>
                    <a:lnTo>
                      <a:pt x="485" y="138"/>
                    </a:lnTo>
                    <a:lnTo>
                      <a:pt x="498" y="138"/>
                    </a:lnTo>
                    <a:lnTo>
                      <a:pt x="498" y="149"/>
                    </a:lnTo>
                    <a:lnTo>
                      <a:pt x="512" y="149"/>
                    </a:lnTo>
                    <a:lnTo>
                      <a:pt x="512" y="158"/>
                    </a:lnTo>
                    <a:lnTo>
                      <a:pt x="566" y="158"/>
                    </a:lnTo>
                    <a:lnTo>
                      <a:pt x="566" y="171"/>
                    </a:lnTo>
                    <a:lnTo>
                      <a:pt x="572" y="171"/>
                    </a:lnTo>
                    <a:lnTo>
                      <a:pt x="572" y="181"/>
                    </a:lnTo>
                    <a:lnTo>
                      <a:pt x="639" y="181"/>
                    </a:lnTo>
                    <a:lnTo>
                      <a:pt x="639" y="194"/>
                    </a:lnTo>
                    <a:lnTo>
                      <a:pt x="641" y="194"/>
                    </a:lnTo>
                    <a:lnTo>
                      <a:pt x="641" y="204"/>
                    </a:lnTo>
                    <a:lnTo>
                      <a:pt x="669" y="204"/>
                    </a:lnTo>
                    <a:lnTo>
                      <a:pt x="669" y="219"/>
                    </a:lnTo>
                    <a:lnTo>
                      <a:pt x="673" y="219"/>
                    </a:lnTo>
                    <a:lnTo>
                      <a:pt x="673" y="228"/>
                    </a:lnTo>
                    <a:lnTo>
                      <a:pt x="737" y="228"/>
                    </a:lnTo>
                    <a:lnTo>
                      <a:pt x="737" y="241"/>
                    </a:lnTo>
                    <a:lnTo>
                      <a:pt x="741" y="241"/>
                    </a:lnTo>
                    <a:lnTo>
                      <a:pt x="741" y="256"/>
                    </a:lnTo>
                    <a:lnTo>
                      <a:pt x="771" y="256"/>
                    </a:lnTo>
                    <a:lnTo>
                      <a:pt x="771" y="271"/>
                    </a:lnTo>
                    <a:lnTo>
                      <a:pt x="784" y="271"/>
                    </a:lnTo>
                    <a:lnTo>
                      <a:pt x="784" y="286"/>
                    </a:lnTo>
                    <a:lnTo>
                      <a:pt x="871" y="286"/>
                    </a:lnTo>
                    <a:lnTo>
                      <a:pt x="871" y="309"/>
                    </a:lnTo>
                    <a:lnTo>
                      <a:pt x="921" y="309"/>
                    </a:lnTo>
                    <a:lnTo>
                      <a:pt x="921" y="343"/>
                    </a:lnTo>
                    <a:lnTo>
                      <a:pt x="1049" y="343"/>
                    </a:lnTo>
                    <a:lnTo>
                      <a:pt x="1049" y="584"/>
                    </a:lnTo>
                    <a:lnTo>
                      <a:pt x="1311" y="584"/>
                    </a:lnTo>
                  </a:path>
                </a:pathLst>
              </a:custGeom>
              <a:noFill/>
              <a:ln w="19050" cap="flat">
                <a:solidFill>
                  <a:srgbClr val="22265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24" name="Group 1923"/>
              <p:cNvGrpSpPr/>
              <p:nvPr/>
            </p:nvGrpSpPr>
            <p:grpSpPr>
              <a:xfrm>
                <a:off x="974725" y="2562226"/>
                <a:ext cx="1916113" cy="949325"/>
                <a:chOff x="974725" y="2562226"/>
                <a:chExt cx="1916113" cy="949325"/>
              </a:xfrm>
            </p:grpSpPr>
            <p:sp>
              <p:nvSpPr>
                <p:cNvPr id="1925" name="Line 108"/>
                <p:cNvSpPr>
                  <a:spLocks noChangeShapeType="1"/>
                </p:cNvSpPr>
                <p:nvPr/>
              </p:nvSpPr>
              <p:spPr bwMode="auto">
                <a:xfrm>
                  <a:off x="2541588" y="3475038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6" name="Line 109"/>
                <p:cNvSpPr>
                  <a:spLocks noChangeShapeType="1"/>
                </p:cNvSpPr>
                <p:nvPr/>
              </p:nvSpPr>
              <p:spPr bwMode="auto">
                <a:xfrm>
                  <a:off x="2430463" y="30956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7" name="Line 110"/>
                <p:cNvSpPr>
                  <a:spLocks noChangeShapeType="1"/>
                </p:cNvSpPr>
                <p:nvPr/>
              </p:nvSpPr>
              <p:spPr bwMode="auto">
                <a:xfrm>
                  <a:off x="2419350" y="30956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8" name="Line 111"/>
                <p:cNvSpPr>
                  <a:spLocks noChangeShapeType="1"/>
                </p:cNvSpPr>
                <p:nvPr/>
              </p:nvSpPr>
              <p:spPr bwMode="auto">
                <a:xfrm>
                  <a:off x="2406650" y="30956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9" name="Line 112"/>
                <p:cNvSpPr>
                  <a:spLocks noChangeShapeType="1"/>
                </p:cNvSpPr>
                <p:nvPr/>
              </p:nvSpPr>
              <p:spPr bwMode="auto">
                <a:xfrm>
                  <a:off x="2349500" y="30956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0" name="Line 113"/>
                <p:cNvSpPr>
                  <a:spLocks noChangeShapeType="1"/>
                </p:cNvSpPr>
                <p:nvPr/>
              </p:nvSpPr>
              <p:spPr bwMode="auto">
                <a:xfrm>
                  <a:off x="2311400" y="30956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1" name="Line 114"/>
                <p:cNvSpPr>
                  <a:spLocks noChangeShapeType="1"/>
                </p:cNvSpPr>
                <p:nvPr/>
              </p:nvSpPr>
              <p:spPr bwMode="auto">
                <a:xfrm>
                  <a:off x="2320925" y="30956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2" name="Line 115"/>
                <p:cNvSpPr>
                  <a:spLocks noChangeShapeType="1"/>
                </p:cNvSpPr>
                <p:nvPr/>
              </p:nvSpPr>
              <p:spPr bwMode="auto">
                <a:xfrm>
                  <a:off x="2328863" y="30956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3" name="Line 116"/>
                <p:cNvSpPr>
                  <a:spLocks noChangeShapeType="1"/>
                </p:cNvSpPr>
                <p:nvPr/>
              </p:nvSpPr>
              <p:spPr bwMode="auto">
                <a:xfrm>
                  <a:off x="2273300" y="30956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4" name="Line 117"/>
                <p:cNvSpPr>
                  <a:spLocks noChangeShapeType="1"/>
                </p:cNvSpPr>
                <p:nvPr/>
              </p:nvSpPr>
              <p:spPr bwMode="auto">
                <a:xfrm>
                  <a:off x="2263775" y="30956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5" name="Line 118"/>
                <p:cNvSpPr>
                  <a:spLocks noChangeShapeType="1"/>
                </p:cNvSpPr>
                <p:nvPr/>
              </p:nvSpPr>
              <p:spPr bwMode="auto">
                <a:xfrm>
                  <a:off x="2227263" y="30384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6" name="Line 119"/>
                <p:cNvSpPr>
                  <a:spLocks noChangeShapeType="1"/>
                </p:cNvSpPr>
                <p:nvPr/>
              </p:nvSpPr>
              <p:spPr bwMode="auto">
                <a:xfrm>
                  <a:off x="2206625" y="30384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7" name="Line 120"/>
                <p:cNvSpPr>
                  <a:spLocks noChangeShapeType="1"/>
                </p:cNvSpPr>
                <p:nvPr/>
              </p:nvSpPr>
              <p:spPr bwMode="auto">
                <a:xfrm>
                  <a:off x="2176463" y="30384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8" name="Line 121"/>
                <p:cNvSpPr>
                  <a:spLocks noChangeShapeType="1"/>
                </p:cNvSpPr>
                <p:nvPr/>
              </p:nvSpPr>
              <p:spPr bwMode="auto">
                <a:xfrm>
                  <a:off x="2195513" y="30384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9" name="Line 122"/>
                <p:cNvSpPr>
                  <a:spLocks noChangeShapeType="1"/>
                </p:cNvSpPr>
                <p:nvPr/>
              </p:nvSpPr>
              <p:spPr bwMode="auto">
                <a:xfrm>
                  <a:off x="2152650" y="299878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0" name="Line 123"/>
                <p:cNvSpPr>
                  <a:spLocks noChangeShapeType="1"/>
                </p:cNvSpPr>
                <p:nvPr/>
              </p:nvSpPr>
              <p:spPr bwMode="auto">
                <a:xfrm>
                  <a:off x="2141538" y="299878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1" name="Line 124"/>
                <p:cNvSpPr>
                  <a:spLocks noChangeShapeType="1"/>
                </p:cNvSpPr>
                <p:nvPr/>
              </p:nvSpPr>
              <p:spPr bwMode="auto">
                <a:xfrm>
                  <a:off x="2117725" y="299878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2" name="Line 125"/>
                <p:cNvSpPr>
                  <a:spLocks noChangeShapeType="1"/>
                </p:cNvSpPr>
                <p:nvPr/>
              </p:nvSpPr>
              <p:spPr bwMode="auto">
                <a:xfrm>
                  <a:off x="2087563" y="299878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3" name="Line 126"/>
                <p:cNvSpPr>
                  <a:spLocks noChangeShapeType="1"/>
                </p:cNvSpPr>
                <p:nvPr/>
              </p:nvSpPr>
              <p:spPr bwMode="auto">
                <a:xfrm>
                  <a:off x="2074863" y="299878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4" name="Line 127"/>
                <p:cNvSpPr>
                  <a:spLocks noChangeShapeType="1"/>
                </p:cNvSpPr>
                <p:nvPr/>
              </p:nvSpPr>
              <p:spPr bwMode="auto">
                <a:xfrm>
                  <a:off x="2057400" y="299878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5" name="Line 128"/>
                <p:cNvSpPr>
                  <a:spLocks noChangeShapeType="1"/>
                </p:cNvSpPr>
                <p:nvPr/>
              </p:nvSpPr>
              <p:spPr bwMode="auto">
                <a:xfrm>
                  <a:off x="2027238" y="2978151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6" name="Line 129"/>
                <p:cNvSpPr>
                  <a:spLocks noChangeShapeType="1"/>
                </p:cNvSpPr>
                <p:nvPr/>
              </p:nvSpPr>
              <p:spPr bwMode="auto">
                <a:xfrm>
                  <a:off x="2006600" y="2954338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7" name="Line 130"/>
                <p:cNvSpPr>
                  <a:spLocks noChangeShapeType="1"/>
                </p:cNvSpPr>
                <p:nvPr/>
              </p:nvSpPr>
              <p:spPr bwMode="auto">
                <a:xfrm>
                  <a:off x="1982788" y="2954338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8" name="Line 131"/>
                <p:cNvSpPr>
                  <a:spLocks noChangeShapeType="1"/>
                </p:cNvSpPr>
                <p:nvPr/>
              </p:nvSpPr>
              <p:spPr bwMode="auto">
                <a:xfrm>
                  <a:off x="1998663" y="2954338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9" name="Line 132"/>
                <p:cNvSpPr>
                  <a:spLocks noChangeShapeType="1"/>
                </p:cNvSpPr>
                <p:nvPr/>
              </p:nvSpPr>
              <p:spPr bwMode="auto">
                <a:xfrm>
                  <a:off x="1971675" y="2954338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0" name="Line 133"/>
                <p:cNvSpPr>
                  <a:spLocks noChangeShapeType="1"/>
                </p:cNvSpPr>
                <p:nvPr/>
              </p:nvSpPr>
              <p:spPr bwMode="auto">
                <a:xfrm>
                  <a:off x="1928813" y="2909888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1" name="Line 134"/>
                <p:cNvSpPr>
                  <a:spLocks noChangeShapeType="1"/>
                </p:cNvSpPr>
                <p:nvPr/>
              </p:nvSpPr>
              <p:spPr bwMode="auto">
                <a:xfrm>
                  <a:off x="1908175" y="2909888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2" name="Line 135"/>
                <p:cNvSpPr>
                  <a:spLocks noChangeShapeType="1"/>
                </p:cNvSpPr>
                <p:nvPr/>
              </p:nvSpPr>
              <p:spPr bwMode="auto">
                <a:xfrm>
                  <a:off x="1890713" y="2909888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3" name="Line 136"/>
                <p:cNvSpPr>
                  <a:spLocks noChangeShapeType="1"/>
                </p:cNvSpPr>
                <p:nvPr/>
              </p:nvSpPr>
              <p:spPr bwMode="auto">
                <a:xfrm>
                  <a:off x="1827213" y="2870201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4" name="Line 137"/>
                <p:cNvSpPr>
                  <a:spLocks noChangeShapeType="1"/>
                </p:cNvSpPr>
                <p:nvPr/>
              </p:nvSpPr>
              <p:spPr bwMode="auto">
                <a:xfrm>
                  <a:off x="1751013" y="28352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5" name="Line 138"/>
                <p:cNvSpPr>
                  <a:spLocks noChangeShapeType="1"/>
                </p:cNvSpPr>
                <p:nvPr/>
              </p:nvSpPr>
              <p:spPr bwMode="auto">
                <a:xfrm>
                  <a:off x="1762125" y="28352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6" name="Line 139"/>
                <p:cNvSpPr>
                  <a:spLocks noChangeShapeType="1"/>
                </p:cNvSpPr>
                <p:nvPr/>
              </p:nvSpPr>
              <p:spPr bwMode="auto">
                <a:xfrm>
                  <a:off x="1774825" y="28352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7" name="Line 140"/>
                <p:cNvSpPr>
                  <a:spLocks noChangeShapeType="1"/>
                </p:cNvSpPr>
                <p:nvPr/>
              </p:nvSpPr>
              <p:spPr bwMode="auto">
                <a:xfrm>
                  <a:off x="1714500" y="28352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8" name="Line 141"/>
                <p:cNvSpPr>
                  <a:spLocks noChangeShapeType="1"/>
                </p:cNvSpPr>
                <p:nvPr/>
              </p:nvSpPr>
              <p:spPr bwMode="auto">
                <a:xfrm>
                  <a:off x="1463675" y="2714626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9" name="Line 142"/>
                <p:cNvSpPr>
                  <a:spLocks noChangeShapeType="1"/>
                </p:cNvSpPr>
                <p:nvPr/>
              </p:nvSpPr>
              <p:spPr bwMode="auto">
                <a:xfrm>
                  <a:off x="1006475" y="2562226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0" name="Line 143"/>
                <p:cNvSpPr>
                  <a:spLocks noChangeShapeType="1"/>
                </p:cNvSpPr>
                <p:nvPr/>
              </p:nvSpPr>
              <p:spPr bwMode="auto">
                <a:xfrm>
                  <a:off x="974725" y="2562226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1" name="Line 144"/>
                <p:cNvSpPr>
                  <a:spLocks noChangeShapeType="1"/>
                </p:cNvSpPr>
                <p:nvPr/>
              </p:nvSpPr>
              <p:spPr bwMode="auto">
                <a:xfrm>
                  <a:off x="1819275" y="2870201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2" name="Line 145"/>
                <p:cNvSpPr>
                  <a:spLocks noChangeShapeType="1"/>
                </p:cNvSpPr>
                <p:nvPr/>
              </p:nvSpPr>
              <p:spPr bwMode="auto">
                <a:xfrm>
                  <a:off x="2870200" y="3475038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3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2851150" y="3492501"/>
                  <a:ext cx="396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4" name="Line 147"/>
                <p:cNvSpPr>
                  <a:spLocks noChangeShapeType="1"/>
                </p:cNvSpPr>
                <p:nvPr/>
              </p:nvSpPr>
              <p:spPr bwMode="auto">
                <a:xfrm>
                  <a:off x="2451100" y="30956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5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2433638" y="3113088"/>
                  <a:ext cx="396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6" name="Line 149"/>
                <p:cNvSpPr>
                  <a:spLocks noChangeShapeType="1"/>
                </p:cNvSpPr>
                <p:nvPr/>
              </p:nvSpPr>
              <p:spPr bwMode="auto">
                <a:xfrm>
                  <a:off x="2249488" y="30384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7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2230438" y="3055938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8" name="Line 151"/>
                <p:cNvSpPr>
                  <a:spLocks noChangeShapeType="1"/>
                </p:cNvSpPr>
                <p:nvPr/>
              </p:nvSpPr>
              <p:spPr bwMode="auto">
                <a:xfrm>
                  <a:off x="1849438" y="2870201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9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1827213" y="2889251"/>
                  <a:ext cx="396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0" name="Line 153"/>
                <p:cNvSpPr>
                  <a:spLocks noChangeShapeType="1"/>
                </p:cNvSpPr>
                <p:nvPr/>
              </p:nvSpPr>
              <p:spPr bwMode="auto">
                <a:xfrm>
                  <a:off x="1801813" y="28352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1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1782763" y="2852738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2" name="Line 155"/>
                <p:cNvSpPr>
                  <a:spLocks noChangeShapeType="1"/>
                </p:cNvSpPr>
                <p:nvPr/>
              </p:nvSpPr>
              <p:spPr bwMode="auto">
                <a:xfrm>
                  <a:off x="1389063" y="2700338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3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1371600" y="2720976"/>
                  <a:ext cx="38100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4" name="Line 157"/>
                <p:cNvSpPr>
                  <a:spLocks noChangeShapeType="1"/>
                </p:cNvSpPr>
                <p:nvPr/>
              </p:nvSpPr>
              <p:spPr bwMode="auto">
                <a:xfrm>
                  <a:off x="1228725" y="2603501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5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1209675" y="2625726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873" name="Group 1872"/>
            <p:cNvGrpSpPr/>
            <p:nvPr/>
          </p:nvGrpSpPr>
          <p:grpSpPr>
            <a:xfrm>
              <a:off x="801688" y="2565401"/>
              <a:ext cx="1736725" cy="1092200"/>
              <a:chOff x="801688" y="2565401"/>
              <a:chExt cx="1736725" cy="1092200"/>
            </a:xfrm>
          </p:grpSpPr>
          <p:sp>
            <p:nvSpPr>
              <p:cNvPr id="1896" name="Freeform 231"/>
              <p:cNvSpPr>
                <a:spLocks/>
              </p:cNvSpPr>
              <p:nvPr/>
            </p:nvSpPr>
            <p:spPr bwMode="auto">
              <a:xfrm>
                <a:off x="801688" y="2565401"/>
                <a:ext cx="1720850" cy="1074738"/>
              </a:xfrm>
              <a:custGeom>
                <a:avLst/>
                <a:gdLst>
                  <a:gd name="T0" fmla="*/ 39 w 1084"/>
                  <a:gd name="T1" fmla="*/ 0 h 677"/>
                  <a:gd name="T2" fmla="*/ 88 w 1084"/>
                  <a:gd name="T3" fmla="*/ 11 h 677"/>
                  <a:gd name="T4" fmla="*/ 124 w 1084"/>
                  <a:gd name="T5" fmla="*/ 19 h 677"/>
                  <a:gd name="T6" fmla="*/ 139 w 1084"/>
                  <a:gd name="T7" fmla="*/ 28 h 677"/>
                  <a:gd name="T8" fmla="*/ 146 w 1084"/>
                  <a:gd name="T9" fmla="*/ 38 h 677"/>
                  <a:gd name="T10" fmla="*/ 161 w 1084"/>
                  <a:gd name="T11" fmla="*/ 49 h 677"/>
                  <a:gd name="T12" fmla="*/ 201 w 1084"/>
                  <a:gd name="T13" fmla="*/ 58 h 677"/>
                  <a:gd name="T14" fmla="*/ 222 w 1084"/>
                  <a:gd name="T15" fmla="*/ 70 h 677"/>
                  <a:gd name="T16" fmla="*/ 233 w 1084"/>
                  <a:gd name="T17" fmla="*/ 79 h 677"/>
                  <a:gd name="T18" fmla="*/ 244 w 1084"/>
                  <a:gd name="T19" fmla="*/ 90 h 677"/>
                  <a:gd name="T20" fmla="*/ 267 w 1084"/>
                  <a:gd name="T21" fmla="*/ 100 h 677"/>
                  <a:gd name="T22" fmla="*/ 295 w 1084"/>
                  <a:gd name="T23" fmla="*/ 109 h 677"/>
                  <a:gd name="T24" fmla="*/ 304 w 1084"/>
                  <a:gd name="T25" fmla="*/ 121 h 677"/>
                  <a:gd name="T26" fmla="*/ 323 w 1084"/>
                  <a:gd name="T27" fmla="*/ 128 h 677"/>
                  <a:gd name="T28" fmla="*/ 329 w 1084"/>
                  <a:gd name="T29" fmla="*/ 138 h 677"/>
                  <a:gd name="T30" fmla="*/ 334 w 1084"/>
                  <a:gd name="T31" fmla="*/ 149 h 677"/>
                  <a:gd name="T32" fmla="*/ 338 w 1084"/>
                  <a:gd name="T33" fmla="*/ 158 h 677"/>
                  <a:gd name="T34" fmla="*/ 374 w 1084"/>
                  <a:gd name="T35" fmla="*/ 170 h 677"/>
                  <a:gd name="T36" fmla="*/ 391 w 1084"/>
                  <a:gd name="T37" fmla="*/ 179 h 677"/>
                  <a:gd name="T38" fmla="*/ 402 w 1084"/>
                  <a:gd name="T39" fmla="*/ 188 h 677"/>
                  <a:gd name="T40" fmla="*/ 434 w 1084"/>
                  <a:gd name="T41" fmla="*/ 200 h 677"/>
                  <a:gd name="T42" fmla="*/ 442 w 1084"/>
                  <a:gd name="T43" fmla="*/ 220 h 677"/>
                  <a:gd name="T44" fmla="*/ 445 w 1084"/>
                  <a:gd name="T45" fmla="*/ 230 h 677"/>
                  <a:gd name="T46" fmla="*/ 453 w 1084"/>
                  <a:gd name="T47" fmla="*/ 262 h 677"/>
                  <a:gd name="T48" fmla="*/ 500 w 1084"/>
                  <a:gd name="T49" fmla="*/ 273 h 677"/>
                  <a:gd name="T50" fmla="*/ 507 w 1084"/>
                  <a:gd name="T51" fmla="*/ 281 h 677"/>
                  <a:gd name="T52" fmla="*/ 513 w 1084"/>
                  <a:gd name="T53" fmla="*/ 292 h 677"/>
                  <a:gd name="T54" fmla="*/ 522 w 1084"/>
                  <a:gd name="T55" fmla="*/ 315 h 677"/>
                  <a:gd name="T56" fmla="*/ 526 w 1084"/>
                  <a:gd name="T57" fmla="*/ 336 h 677"/>
                  <a:gd name="T58" fmla="*/ 545 w 1084"/>
                  <a:gd name="T59" fmla="*/ 347 h 677"/>
                  <a:gd name="T60" fmla="*/ 549 w 1084"/>
                  <a:gd name="T61" fmla="*/ 358 h 677"/>
                  <a:gd name="T62" fmla="*/ 569 w 1084"/>
                  <a:gd name="T63" fmla="*/ 377 h 677"/>
                  <a:gd name="T64" fmla="*/ 573 w 1084"/>
                  <a:gd name="T65" fmla="*/ 390 h 677"/>
                  <a:gd name="T66" fmla="*/ 581 w 1084"/>
                  <a:gd name="T67" fmla="*/ 398 h 677"/>
                  <a:gd name="T68" fmla="*/ 592 w 1084"/>
                  <a:gd name="T69" fmla="*/ 422 h 677"/>
                  <a:gd name="T70" fmla="*/ 605 w 1084"/>
                  <a:gd name="T71" fmla="*/ 445 h 677"/>
                  <a:gd name="T72" fmla="*/ 616 w 1084"/>
                  <a:gd name="T73" fmla="*/ 456 h 677"/>
                  <a:gd name="T74" fmla="*/ 624 w 1084"/>
                  <a:gd name="T75" fmla="*/ 468 h 677"/>
                  <a:gd name="T76" fmla="*/ 631 w 1084"/>
                  <a:gd name="T77" fmla="*/ 477 h 677"/>
                  <a:gd name="T78" fmla="*/ 637 w 1084"/>
                  <a:gd name="T79" fmla="*/ 488 h 677"/>
                  <a:gd name="T80" fmla="*/ 663 w 1084"/>
                  <a:gd name="T81" fmla="*/ 500 h 677"/>
                  <a:gd name="T82" fmla="*/ 695 w 1084"/>
                  <a:gd name="T83" fmla="*/ 513 h 677"/>
                  <a:gd name="T84" fmla="*/ 703 w 1084"/>
                  <a:gd name="T85" fmla="*/ 526 h 677"/>
                  <a:gd name="T86" fmla="*/ 707 w 1084"/>
                  <a:gd name="T87" fmla="*/ 539 h 677"/>
                  <a:gd name="T88" fmla="*/ 724 w 1084"/>
                  <a:gd name="T89" fmla="*/ 556 h 677"/>
                  <a:gd name="T90" fmla="*/ 765 w 1084"/>
                  <a:gd name="T91" fmla="*/ 573 h 677"/>
                  <a:gd name="T92" fmla="*/ 771 w 1084"/>
                  <a:gd name="T93" fmla="*/ 609 h 677"/>
                  <a:gd name="T94" fmla="*/ 793 w 1084"/>
                  <a:gd name="T95" fmla="*/ 626 h 677"/>
                  <a:gd name="T96" fmla="*/ 880 w 1084"/>
                  <a:gd name="T97" fmla="*/ 645 h 677"/>
                  <a:gd name="T98" fmla="*/ 1084 w 1084"/>
                  <a:gd name="T99" fmla="*/ 677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4" h="677">
                    <a:moveTo>
                      <a:pt x="0" y="0"/>
                    </a:moveTo>
                    <a:lnTo>
                      <a:pt x="39" y="0"/>
                    </a:lnTo>
                    <a:lnTo>
                      <a:pt x="39" y="11"/>
                    </a:lnTo>
                    <a:lnTo>
                      <a:pt x="88" y="11"/>
                    </a:lnTo>
                    <a:lnTo>
                      <a:pt x="88" y="19"/>
                    </a:lnTo>
                    <a:lnTo>
                      <a:pt x="124" y="19"/>
                    </a:lnTo>
                    <a:lnTo>
                      <a:pt x="124" y="28"/>
                    </a:lnTo>
                    <a:lnTo>
                      <a:pt x="139" y="28"/>
                    </a:lnTo>
                    <a:lnTo>
                      <a:pt x="139" y="38"/>
                    </a:lnTo>
                    <a:lnTo>
                      <a:pt x="146" y="38"/>
                    </a:lnTo>
                    <a:lnTo>
                      <a:pt x="146" y="49"/>
                    </a:lnTo>
                    <a:lnTo>
                      <a:pt x="161" y="49"/>
                    </a:lnTo>
                    <a:lnTo>
                      <a:pt x="161" y="58"/>
                    </a:lnTo>
                    <a:lnTo>
                      <a:pt x="201" y="58"/>
                    </a:lnTo>
                    <a:lnTo>
                      <a:pt x="201" y="70"/>
                    </a:lnTo>
                    <a:lnTo>
                      <a:pt x="222" y="70"/>
                    </a:lnTo>
                    <a:lnTo>
                      <a:pt x="222" y="79"/>
                    </a:lnTo>
                    <a:lnTo>
                      <a:pt x="233" y="79"/>
                    </a:lnTo>
                    <a:lnTo>
                      <a:pt x="233" y="90"/>
                    </a:lnTo>
                    <a:lnTo>
                      <a:pt x="244" y="90"/>
                    </a:lnTo>
                    <a:lnTo>
                      <a:pt x="244" y="100"/>
                    </a:lnTo>
                    <a:lnTo>
                      <a:pt x="267" y="100"/>
                    </a:lnTo>
                    <a:lnTo>
                      <a:pt x="267" y="109"/>
                    </a:lnTo>
                    <a:lnTo>
                      <a:pt x="295" y="109"/>
                    </a:lnTo>
                    <a:lnTo>
                      <a:pt x="295" y="121"/>
                    </a:lnTo>
                    <a:lnTo>
                      <a:pt x="304" y="121"/>
                    </a:lnTo>
                    <a:lnTo>
                      <a:pt x="304" y="128"/>
                    </a:lnTo>
                    <a:lnTo>
                      <a:pt x="323" y="128"/>
                    </a:lnTo>
                    <a:lnTo>
                      <a:pt x="323" y="138"/>
                    </a:lnTo>
                    <a:lnTo>
                      <a:pt x="329" y="138"/>
                    </a:lnTo>
                    <a:lnTo>
                      <a:pt x="329" y="149"/>
                    </a:lnTo>
                    <a:lnTo>
                      <a:pt x="334" y="149"/>
                    </a:lnTo>
                    <a:lnTo>
                      <a:pt x="334" y="158"/>
                    </a:lnTo>
                    <a:lnTo>
                      <a:pt x="338" y="158"/>
                    </a:lnTo>
                    <a:lnTo>
                      <a:pt x="338" y="170"/>
                    </a:lnTo>
                    <a:lnTo>
                      <a:pt x="374" y="170"/>
                    </a:lnTo>
                    <a:lnTo>
                      <a:pt x="374" y="179"/>
                    </a:lnTo>
                    <a:lnTo>
                      <a:pt x="391" y="179"/>
                    </a:lnTo>
                    <a:lnTo>
                      <a:pt x="391" y="188"/>
                    </a:lnTo>
                    <a:lnTo>
                      <a:pt x="402" y="188"/>
                    </a:lnTo>
                    <a:lnTo>
                      <a:pt x="402" y="200"/>
                    </a:lnTo>
                    <a:lnTo>
                      <a:pt x="434" y="200"/>
                    </a:lnTo>
                    <a:lnTo>
                      <a:pt x="434" y="220"/>
                    </a:lnTo>
                    <a:lnTo>
                      <a:pt x="442" y="220"/>
                    </a:lnTo>
                    <a:lnTo>
                      <a:pt x="442" y="230"/>
                    </a:lnTo>
                    <a:lnTo>
                      <a:pt x="445" y="230"/>
                    </a:lnTo>
                    <a:lnTo>
                      <a:pt x="445" y="262"/>
                    </a:lnTo>
                    <a:lnTo>
                      <a:pt x="453" y="262"/>
                    </a:lnTo>
                    <a:lnTo>
                      <a:pt x="453" y="273"/>
                    </a:lnTo>
                    <a:lnTo>
                      <a:pt x="500" y="273"/>
                    </a:lnTo>
                    <a:lnTo>
                      <a:pt x="500" y="281"/>
                    </a:lnTo>
                    <a:lnTo>
                      <a:pt x="507" y="281"/>
                    </a:lnTo>
                    <a:lnTo>
                      <a:pt x="507" y="292"/>
                    </a:lnTo>
                    <a:lnTo>
                      <a:pt x="513" y="292"/>
                    </a:lnTo>
                    <a:lnTo>
                      <a:pt x="513" y="315"/>
                    </a:lnTo>
                    <a:lnTo>
                      <a:pt x="522" y="315"/>
                    </a:lnTo>
                    <a:lnTo>
                      <a:pt x="522" y="336"/>
                    </a:lnTo>
                    <a:lnTo>
                      <a:pt x="526" y="336"/>
                    </a:lnTo>
                    <a:lnTo>
                      <a:pt x="526" y="347"/>
                    </a:lnTo>
                    <a:lnTo>
                      <a:pt x="545" y="347"/>
                    </a:lnTo>
                    <a:lnTo>
                      <a:pt x="545" y="358"/>
                    </a:lnTo>
                    <a:lnTo>
                      <a:pt x="549" y="358"/>
                    </a:lnTo>
                    <a:lnTo>
                      <a:pt x="549" y="377"/>
                    </a:lnTo>
                    <a:lnTo>
                      <a:pt x="569" y="377"/>
                    </a:lnTo>
                    <a:lnTo>
                      <a:pt x="569" y="390"/>
                    </a:lnTo>
                    <a:lnTo>
                      <a:pt x="573" y="390"/>
                    </a:lnTo>
                    <a:lnTo>
                      <a:pt x="573" y="398"/>
                    </a:lnTo>
                    <a:lnTo>
                      <a:pt x="581" y="398"/>
                    </a:lnTo>
                    <a:lnTo>
                      <a:pt x="581" y="422"/>
                    </a:lnTo>
                    <a:lnTo>
                      <a:pt x="592" y="422"/>
                    </a:lnTo>
                    <a:lnTo>
                      <a:pt x="592" y="445"/>
                    </a:lnTo>
                    <a:lnTo>
                      <a:pt x="605" y="445"/>
                    </a:lnTo>
                    <a:lnTo>
                      <a:pt x="605" y="456"/>
                    </a:lnTo>
                    <a:lnTo>
                      <a:pt x="616" y="456"/>
                    </a:lnTo>
                    <a:lnTo>
                      <a:pt x="616" y="468"/>
                    </a:lnTo>
                    <a:lnTo>
                      <a:pt x="624" y="468"/>
                    </a:lnTo>
                    <a:lnTo>
                      <a:pt x="624" y="477"/>
                    </a:lnTo>
                    <a:lnTo>
                      <a:pt x="631" y="477"/>
                    </a:lnTo>
                    <a:lnTo>
                      <a:pt x="631" y="488"/>
                    </a:lnTo>
                    <a:lnTo>
                      <a:pt x="637" y="488"/>
                    </a:lnTo>
                    <a:lnTo>
                      <a:pt x="637" y="500"/>
                    </a:lnTo>
                    <a:lnTo>
                      <a:pt x="663" y="500"/>
                    </a:lnTo>
                    <a:lnTo>
                      <a:pt x="663" y="513"/>
                    </a:lnTo>
                    <a:lnTo>
                      <a:pt x="695" y="513"/>
                    </a:lnTo>
                    <a:lnTo>
                      <a:pt x="695" y="526"/>
                    </a:lnTo>
                    <a:lnTo>
                      <a:pt x="703" y="526"/>
                    </a:lnTo>
                    <a:lnTo>
                      <a:pt x="703" y="539"/>
                    </a:lnTo>
                    <a:lnTo>
                      <a:pt x="707" y="539"/>
                    </a:lnTo>
                    <a:lnTo>
                      <a:pt x="707" y="556"/>
                    </a:lnTo>
                    <a:lnTo>
                      <a:pt x="724" y="556"/>
                    </a:lnTo>
                    <a:lnTo>
                      <a:pt x="724" y="573"/>
                    </a:lnTo>
                    <a:lnTo>
                      <a:pt x="765" y="573"/>
                    </a:lnTo>
                    <a:lnTo>
                      <a:pt x="765" y="609"/>
                    </a:lnTo>
                    <a:lnTo>
                      <a:pt x="771" y="609"/>
                    </a:lnTo>
                    <a:lnTo>
                      <a:pt x="771" y="626"/>
                    </a:lnTo>
                    <a:lnTo>
                      <a:pt x="793" y="626"/>
                    </a:lnTo>
                    <a:lnTo>
                      <a:pt x="793" y="645"/>
                    </a:lnTo>
                    <a:lnTo>
                      <a:pt x="880" y="645"/>
                    </a:lnTo>
                    <a:lnTo>
                      <a:pt x="880" y="677"/>
                    </a:lnTo>
                    <a:lnTo>
                      <a:pt x="1084" y="677"/>
                    </a:lnTo>
                  </a:path>
                </a:pathLst>
              </a:custGeom>
              <a:noFill/>
              <a:ln w="19050" cap="flat">
                <a:solidFill>
                  <a:srgbClr val="1EA9D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97" name="Group 1896"/>
              <p:cNvGrpSpPr/>
              <p:nvPr/>
            </p:nvGrpSpPr>
            <p:grpSpPr>
              <a:xfrm>
                <a:off x="903288" y="2565401"/>
                <a:ext cx="1635125" cy="1092200"/>
                <a:chOff x="903288" y="2565401"/>
                <a:chExt cx="1635125" cy="1092200"/>
              </a:xfrm>
            </p:grpSpPr>
            <p:sp>
              <p:nvSpPr>
                <p:cNvPr id="1898" name="Line 234"/>
                <p:cNvSpPr>
                  <a:spLocks noChangeShapeType="1"/>
                </p:cNvSpPr>
                <p:nvPr/>
              </p:nvSpPr>
              <p:spPr bwMode="auto">
                <a:xfrm>
                  <a:off x="2430463" y="36226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9" name="Line 235"/>
                <p:cNvSpPr>
                  <a:spLocks noChangeShapeType="1"/>
                </p:cNvSpPr>
                <p:nvPr/>
              </p:nvSpPr>
              <p:spPr bwMode="auto">
                <a:xfrm>
                  <a:off x="2347913" y="36226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0" name="Line 236"/>
                <p:cNvSpPr>
                  <a:spLocks noChangeShapeType="1"/>
                </p:cNvSpPr>
                <p:nvPr/>
              </p:nvSpPr>
              <p:spPr bwMode="auto">
                <a:xfrm>
                  <a:off x="2328863" y="36226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1" name="Line 237"/>
                <p:cNvSpPr>
                  <a:spLocks noChangeShapeType="1"/>
                </p:cNvSpPr>
                <p:nvPr/>
              </p:nvSpPr>
              <p:spPr bwMode="auto">
                <a:xfrm>
                  <a:off x="2301875" y="36226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2" name="Line 238"/>
                <p:cNvSpPr>
                  <a:spLocks noChangeShapeType="1"/>
                </p:cNvSpPr>
                <p:nvPr/>
              </p:nvSpPr>
              <p:spPr bwMode="auto">
                <a:xfrm>
                  <a:off x="2287588" y="36226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3" name="Line 239"/>
                <p:cNvSpPr>
                  <a:spLocks noChangeShapeType="1"/>
                </p:cNvSpPr>
                <p:nvPr/>
              </p:nvSpPr>
              <p:spPr bwMode="auto">
                <a:xfrm>
                  <a:off x="2266950" y="36226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4" name="Line 240"/>
                <p:cNvSpPr>
                  <a:spLocks noChangeShapeType="1"/>
                </p:cNvSpPr>
                <p:nvPr/>
              </p:nvSpPr>
              <p:spPr bwMode="auto">
                <a:xfrm>
                  <a:off x="2149475" y="35718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5" name="Line 241"/>
                <p:cNvSpPr>
                  <a:spLocks noChangeShapeType="1"/>
                </p:cNvSpPr>
                <p:nvPr/>
              </p:nvSpPr>
              <p:spPr bwMode="auto">
                <a:xfrm>
                  <a:off x="2135188" y="35718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6" name="Line 242"/>
                <p:cNvSpPr>
                  <a:spLocks noChangeShapeType="1"/>
                </p:cNvSpPr>
                <p:nvPr/>
              </p:nvSpPr>
              <p:spPr bwMode="auto">
                <a:xfrm>
                  <a:off x="2125663" y="35718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7" name="Line 243"/>
                <p:cNvSpPr>
                  <a:spLocks noChangeShapeType="1"/>
                </p:cNvSpPr>
                <p:nvPr/>
              </p:nvSpPr>
              <p:spPr bwMode="auto">
                <a:xfrm>
                  <a:off x="2114550" y="35718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8" name="Line 244"/>
                <p:cNvSpPr>
                  <a:spLocks noChangeShapeType="1"/>
                </p:cNvSpPr>
                <p:nvPr/>
              </p:nvSpPr>
              <p:spPr bwMode="auto">
                <a:xfrm>
                  <a:off x="2093913" y="35718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9" name="Line 245"/>
                <p:cNvSpPr>
                  <a:spLocks noChangeShapeType="1"/>
                </p:cNvSpPr>
                <p:nvPr/>
              </p:nvSpPr>
              <p:spPr bwMode="auto">
                <a:xfrm>
                  <a:off x="1998663" y="34575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0" name="Line 246"/>
                <p:cNvSpPr>
                  <a:spLocks noChangeShapeType="1"/>
                </p:cNvSpPr>
                <p:nvPr/>
              </p:nvSpPr>
              <p:spPr bwMode="auto">
                <a:xfrm>
                  <a:off x="1971675" y="34575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1" name="Line 247"/>
                <p:cNvSpPr>
                  <a:spLocks noChangeShapeType="1"/>
                </p:cNvSpPr>
                <p:nvPr/>
              </p:nvSpPr>
              <p:spPr bwMode="auto">
                <a:xfrm>
                  <a:off x="1890713" y="3359151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2" name="Line 248"/>
                <p:cNvSpPr>
                  <a:spLocks noChangeShapeType="1"/>
                </p:cNvSpPr>
                <p:nvPr/>
              </p:nvSpPr>
              <p:spPr bwMode="auto">
                <a:xfrm>
                  <a:off x="1827213" y="3340101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3" name="Line 249"/>
                <p:cNvSpPr>
                  <a:spLocks noChangeShapeType="1"/>
                </p:cNvSpPr>
                <p:nvPr/>
              </p:nvSpPr>
              <p:spPr bwMode="auto">
                <a:xfrm>
                  <a:off x="1565275" y="2978151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4" name="Line 250"/>
                <p:cNvSpPr>
                  <a:spLocks noChangeShapeType="1"/>
                </p:cNvSpPr>
                <p:nvPr/>
              </p:nvSpPr>
              <p:spPr bwMode="auto">
                <a:xfrm>
                  <a:off x="1377950" y="2816226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5" name="Line 251"/>
                <p:cNvSpPr>
                  <a:spLocks noChangeShapeType="1"/>
                </p:cNvSpPr>
                <p:nvPr/>
              </p:nvSpPr>
              <p:spPr bwMode="auto">
                <a:xfrm>
                  <a:off x="1108075" y="264001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6" name="Line 252"/>
                <p:cNvSpPr>
                  <a:spLocks noChangeShapeType="1"/>
                </p:cNvSpPr>
                <p:nvPr/>
              </p:nvSpPr>
              <p:spPr bwMode="auto">
                <a:xfrm>
                  <a:off x="1025525" y="2603501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7" name="Line 253"/>
                <p:cNvSpPr>
                  <a:spLocks noChangeShapeType="1"/>
                </p:cNvSpPr>
                <p:nvPr/>
              </p:nvSpPr>
              <p:spPr bwMode="auto">
                <a:xfrm>
                  <a:off x="903288" y="256540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8" name="Line 254"/>
                <p:cNvSpPr>
                  <a:spLocks noChangeShapeType="1"/>
                </p:cNvSpPr>
                <p:nvPr/>
              </p:nvSpPr>
              <p:spPr bwMode="auto">
                <a:xfrm>
                  <a:off x="2012950" y="34575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9" name="Line 255"/>
                <p:cNvSpPr>
                  <a:spLocks noChangeShapeType="1"/>
                </p:cNvSpPr>
                <p:nvPr/>
              </p:nvSpPr>
              <p:spPr bwMode="auto">
                <a:xfrm>
                  <a:off x="2520950" y="36226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0" name="Line 256"/>
                <p:cNvSpPr>
                  <a:spLocks noChangeShapeType="1"/>
                </p:cNvSpPr>
                <p:nvPr/>
              </p:nvSpPr>
              <p:spPr bwMode="auto">
                <a:xfrm flipH="1">
                  <a:off x="2501900" y="3640138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1" name="Line 257"/>
                <p:cNvSpPr>
                  <a:spLocks noChangeShapeType="1"/>
                </p:cNvSpPr>
                <p:nvPr/>
              </p:nvSpPr>
              <p:spPr bwMode="auto">
                <a:xfrm>
                  <a:off x="1741488" y="3235326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2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1724025" y="3254376"/>
                  <a:ext cx="34925" cy="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874" name="Group 1873"/>
            <p:cNvGrpSpPr/>
            <p:nvPr/>
          </p:nvGrpSpPr>
          <p:grpSpPr>
            <a:xfrm>
              <a:off x="785813" y="2547938"/>
              <a:ext cx="1600200" cy="1265238"/>
              <a:chOff x="785813" y="2547938"/>
              <a:chExt cx="1600200" cy="1265238"/>
            </a:xfrm>
          </p:grpSpPr>
          <p:sp>
            <p:nvSpPr>
              <p:cNvPr id="1875" name="Freeform 313"/>
              <p:cNvSpPr>
                <a:spLocks/>
              </p:cNvSpPr>
              <p:nvPr/>
            </p:nvSpPr>
            <p:spPr bwMode="auto">
              <a:xfrm>
                <a:off x="785813" y="2565401"/>
                <a:ext cx="1582738" cy="1230313"/>
              </a:xfrm>
              <a:custGeom>
                <a:avLst/>
                <a:gdLst>
                  <a:gd name="T0" fmla="*/ 175 w 997"/>
                  <a:gd name="T1" fmla="*/ 0 h 775"/>
                  <a:gd name="T2" fmla="*/ 192 w 997"/>
                  <a:gd name="T3" fmla="*/ 17 h 775"/>
                  <a:gd name="T4" fmla="*/ 209 w 997"/>
                  <a:gd name="T5" fmla="*/ 30 h 775"/>
                  <a:gd name="T6" fmla="*/ 222 w 997"/>
                  <a:gd name="T7" fmla="*/ 34 h 775"/>
                  <a:gd name="T8" fmla="*/ 230 w 997"/>
                  <a:gd name="T9" fmla="*/ 45 h 775"/>
                  <a:gd name="T10" fmla="*/ 235 w 997"/>
                  <a:gd name="T11" fmla="*/ 55 h 775"/>
                  <a:gd name="T12" fmla="*/ 254 w 997"/>
                  <a:gd name="T13" fmla="*/ 66 h 775"/>
                  <a:gd name="T14" fmla="*/ 269 w 997"/>
                  <a:gd name="T15" fmla="*/ 83 h 775"/>
                  <a:gd name="T16" fmla="*/ 275 w 997"/>
                  <a:gd name="T17" fmla="*/ 105 h 775"/>
                  <a:gd name="T18" fmla="*/ 279 w 997"/>
                  <a:gd name="T19" fmla="*/ 119 h 775"/>
                  <a:gd name="T20" fmla="*/ 311 w 997"/>
                  <a:gd name="T21" fmla="*/ 134 h 775"/>
                  <a:gd name="T22" fmla="*/ 327 w 997"/>
                  <a:gd name="T23" fmla="*/ 147 h 775"/>
                  <a:gd name="T24" fmla="*/ 356 w 997"/>
                  <a:gd name="T25" fmla="*/ 166 h 775"/>
                  <a:gd name="T26" fmla="*/ 359 w 997"/>
                  <a:gd name="T27" fmla="*/ 181 h 775"/>
                  <a:gd name="T28" fmla="*/ 363 w 997"/>
                  <a:gd name="T29" fmla="*/ 215 h 775"/>
                  <a:gd name="T30" fmla="*/ 386 w 997"/>
                  <a:gd name="T31" fmla="*/ 230 h 775"/>
                  <a:gd name="T32" fmla="*/ 389 w 997"/>
                  <a:gd name="T33" fmla="*/ 251 h 775"/>
                  <a:gd name="T34" fmla="*/ 416 w 997"/>
                  <a:gd name="T35" fmla="*/ 268 h 775"/>
                  <a:gd name="T36" fmla="*/ 423 w 997"/>
                  <a:gd name="T37" fmla="*/ 281 h 775"/>
                  <a:gd name="T38" fmla="*/ 427 w 997"/>
                  <a:gd name="T39" fmla="*/ 298 h 775"/>
                  <a:gd name="T40" fmla="*/ 438 w 997"/>
                  <a:gd name="T41" fmla="*/ 319 h 775"/>
                  <a:gd name="T42" fmla="*/ 483 w 997"/>
                  <a:gd name="T43" fmla="*/ 334 h 775"/>
                  <a:gd name="T44" fmla="*/ 489 w 997"/>
                  <a:gd name="T45" fmla="*/ 351 h 775"/>
                  <a:gd name="T46" fmla="*/ 512 w 997"/>
                  <a:gd name="T47" fmla="*/ 369 h 775"/>
                  <a:gd name="T48" fmla="*/ 542 w 997"/>
                  <a:gd name="T49" fmla="*/ 385 h 775"/>
                  <a:gd name="T50" fmla="*/ 562 w 997"/>
                  <a:gd name="T51" fmla="*/ 420 h 775"/>
                  <a:gd name="T52" fmla="*/ 585 w 997"/>
                  <a:gd name="T53" fmla="*/ 454 h 775"/>
                  <a:gd name="T54" fmla="*/ 596 w 997"/>
                  <a:gd name="T55" fmla="*/ 473 h 775"/>
                  <a:gd name="T56" fmla="*/ 608 w 997"/>
                  <a:gd name="T57" fmla="*/ 511 h 775"/>
                  <a:gd name="T58" fmla="*/ 638 w 997"/>
                  <a:gd name="T59" fmla="*/ 545 h 775"/>
                  <a:gd name="T60" fmla="*/ 643 w 997"/>
                  <a:gd name="T61" fmla="*/ 566 h 775"/>
                  <a:gd name="T62" fmla="*/ 655 w 997"/>
                  <a:gd name="T63" fmla="*/ 583 h 775"/>
                  <a:gd name="T64" fmla="*/ 696 w 997"/>
                  <a:gd name="T65" fmla="*/ 601 h 775"/>
                  <a:gd name="T66" fmla="*/ 724 w 997"/>
                  <a:gd name="T67" fmla="*/ 624 h 775"/>
                  <a:gd name="T68" fmla="*/ 786 w 997"/>
                  <a:gd name="T69" fmla="*/ 647 h 775"/>
                  <a:gd name="T70" fmla="*/ 933 w 997"/>
                  <a:gd name="T71" fmla="*/ 677 h 775"/>
                  <a:gd name="T72" fmla="*/ 997 w 997"/>
                  <a:gd name="T73" fmla="*/ 775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97" h="775">
                    <a:moveTo>
                      <a:pt x="0" y="0"/>
                    </a:moveTo>
                    <a:lnTo>
                      <a:pt x="175" y="0"/>
                    </a:lnTo>
                    <a:lnTo>
                      <a:pt x="175" y="17"/>
                    </a:lnTo>
                    <a:lnTo>
                      <a:pt x="192" y="17"/>
                    </a:lnTo>
                    <a:lnTo>
                      <a:pt x="192" y="30"/>
                    </a:lnTo>
                    <a:lnTo>
                      <a:pt x="209" y="30"/>
                    </a:lnTo>
                    <a:lnTo>
                      <a:pt x="209" y="34"/>
                    </a:lnTo>
                    <a:lnTo>
                      <a:pt x="222" y="34"/>
                    </a:lnTo>
                    <a:lnTo>
                      <a:pt x="222" y="45"/>
                    </a:lnTo>
                    <a:lnTo>
                      <a:pt x="230" y="45"/>
                    </a:lnTo>
                    <a:lnTo>
                      <a:pt x="230" y="55"/>
                    </a:lnTo>
                    <a:lnTo>
                      <a:pt x="235" y="55"/>
                    </a:lnTo>
                    <a:lnTo>
                      <a:pt x="235" y="66"/>
                    </a:lnTo>
                    <a:lnTo>
                      <a:pt x="254" y="66"/>
                    </a:lnTo>
                    <a:lnTo>
                      <a:pt x="254" y="83"/>
                    </a:lnTo>
                    <a:lnTo>
                      <a:pt x="269" y="83"/>
                    </a:lnTo>
                    <a:lnTo>
                      <a:pt x="269" y="105"/>
                    </a:lnTo>
                    <a:lnTo>
                      <a:pt x="275" y="105"/>
                    </a:lnTo>
                    <a:lnTo>
                      <a:pt x="275" y="119"/>
                    </a:lnTo>
                    <a:lnTo>
                      <a:pt x="279" y="119"/>
                    </a:lnTo>
                    <a:lnTo>
                      <a:pt x="279" y="134"/>
                    </a:lnTo>
                    <a:lnTo>
                      <a:pt x="311" y="134"/>
                    </a:lnTo>
                    <a:lnTo>
                      <a:pt x="311" y="147"/>
                    </a:lnTo>
                    <a:lnTo>
                      <a:pt x="327" y="147"/>
                    </a:lnTo>
                    <a:lnTo>
                      <a:pt x="327" y="166"/>
                    </a:lnTo>
                    <a:lnTo>
                      <a:pt x="356" y="166"/>
                    </a:lnTo>
                    <a:lnTo>
                      <a:pt x="356" y="181"/>
                    </a:lnTo>
                    <a:lnTo>
                      <a:pt x="359" y="181"/>
                    </a:lnTo>
                    <a:lnTo>
                      <a:pt x="359" y="215"/>
                    </a:lnTo>
                    <a:lnTo>
                      <a:pt x="363" y="215"/>
                    </a:lnTo>
                    <a:lnTo>
                      <a:pt x="363" y="230"/>
                    </a:lnTo>
                    <a:lnTo>
                      <a:pt x="386" y="230"/>
                    </a:lnTo>
                    <a:lnTo>
                      <a:pt x="386" y="251"/>
                    </a:lnTo>
                    <a:lnTo>
                      <a:pt x="389" y="251"/>
                    </a:lnTo>
                    <a:lnTo>
                      <a:pt x="389" y="268"/>
                    </a:lnTo>
                    <a:lnTo>
                      <a:pt x="416" y="268"/>
                    </a:lnTo>
                    <a:lnTo>
                      <a:pt x="416" y="281"/>
                    </a:lnTo>
                    <a:lnTo>
                      <a:pt x="423" y="281"/>
                    </a:lnTo>
                    <a:lnTo>
                      <a:pt x="423" y="298"/>
                    </a:lnTo>
                    <a:lnTo>
                      <a:pt x="427" y="298"/>
                    </a:lnTo>
                    <a:lnTo>
                      <a:pt x="427" y="319"/>
                    </a:lnTo>
                    <a:lnTo>
                      <a:pt x="438" y="319"/>
                    </a:lnTo>
                    <a:lnTo>
                      <a:pt x="438" y="334"/>
                    </a:lnTo>
                    <a:lnTo>
                      <a:pt x="483" y="334"/>
                    </a:lnTo>
                    <a:lnTo>
                      <a:pt x="483" y="351"/>
                    </a:lnTo>
                    <a:lnTo>
                      <a:pt x="489" y="351"/>
                    </a:lnTo>
                    <a:lnTo>
                      <a:pt x="489" y="369"/>
                    </a:lnTo>
                    <a:lnTo>
                      <a:pt x="512" y="369"/>
                    </a:lnTo>
                    <a:lnTo>
                      <a:pt x="512" y="385"/>
                    </a:lnTo>
                    <a:lnTo>
                      <a:pt x="542" y="385"/>
                    </a:lnTo>
                    <a:lnTo>
                      <a:pt x="542" y="420"/>
                    </a:lnTo>
                    <a:lnTo>
                      <a:pt x="562" y="420"/>
                    </a:lnTo>
                    <a:lnTo>
                      <a:pt x="562" y="454"/>
                    </a:lnTo>
                    <a:lnTo>
                      <a:pt x="585" y="454"/>
                    </a:lnTo>
                    <a:lnTo>
                      <a:pt x="585" y="473"/>
                    </a:lnTo>
                    <a:lnTo>
                      <a:pt x="596" y="473"/>
                    </a:lnTo>
                    <a:lnTo>
                      <a:pt x="596" y="511"/>
                    </a:lnTo>
                    <a:lnTo>
                      <a:pt x="608" y="511"/>
                    </a:lnTo>
                    <a:lnTo>
                      <a:pt x="608" y="545"/>
                    </a:lnTo>
                    <a:lnTo>
                      <a:pt x="638" y="545"/>
                    </a:lnTo>
                    <a:lnTo>
                      <a:pt x="638" y="566"/>
                    </a:lnTo>
                    <a:lnTo>
                      <a:pt x="643" y="566"/>
                    </a:lnTo>
                    <a:lnTo>
                      <a:pt x="643" y="583"/>
                    </a:lnTo>
                    <a:lnTo>
                      <a:pt x="655" y="583"/>
                    </a:lnTo>
                    <a:lnTo>
                      <a:pt x="655" y="601"/>
                    </a:lnTo>
                    <a:lnTo>
                      <a:pt x="696" y="601"/>
                    </a:lnTo>
                    <a:lnTo>
                      <a:pt x="696" y="624"/>
                    </a:lnTo>
                    <a:lnTo>
                      <a:pt x="724" y="624"/>
                    </a:lnTo>
                    <a:lnTo>
                      <a:pt x="724" y="647"/>
                    </a:lnTo>
                    <a:lnTo>
                      <a:pt x="786" y="647"/>
                    </a:lnTo>
                    <a:lnTo>
                      <a:pt x="786" y="677"/>
                    </a:lnTo>
                    <a:lnTo>
                      <a:pt x="933" y="677"/>
                    </a:lnTo>
                    <a:lnTo>
                      <a:pt x="933" y="775"/>
                    </a:lnTo>
                    <a:lnTo>
                      <a:pt x="997" y="775"/>
                    </a:lnTo>
                  </a:path>
                </a:pathLst>
              </a:custGeom>
              <a:noFill/>
              <a:ln w="19050" cap="flat">
                <a:solidFill>
                  <a:srgbClr val="54AD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76" name="Group 1875"/>
              <p:cNvGrpSpPr/>
              <p:nvPr/>
            </p:nvGrpSpPr>
            <p:grpSpPr>
              <a:xfrm>
                <a:off x="1022350" y="2547938"/>
                <a:ext cx="1363663" cy="1265238"/>
                <a:chOff x="1022350" y="2547938"/>
                <a:chExt cx="1363663" cy="1265238"/>
              </a:xfrm>
            </p:grpSpPr>
            <p:sp>
              <p:nvSpPr>
                <p:cNvPr id="1877" name="Line 316"/>
                <p:cNvSpPr>
                  <a:spLocks noChangeShapeType="1"/>
                </p:cNvSpPr>
                <p:nvPr/>
              </p:nvSpPr>
              <p:spPr bwMode="auto">
                <a:xfrm>
                  <a:off x="2305050" y="377825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8" name="Line 317"/>
                <p:cNvSpPr>
                  <a:spLocks noChangeShapeType="1"/>
                </p:cNvSpPr>
                <p:nvPr/>
              </p:nvSpPr>
              <p:spPr bwMode="auto">
                <a:xfrm>
                  <a:off x="2074863" y="3619501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9" name="Line 318"/>
                <p:cNvSpPr>
                  <a:spLocks noChangeShapeType="1"/>
                </p:cNvSpPr>
                <p:nvPr/>
              </p:nvSpPr>
              <p:spPr bwMode="auto">
                <a:xfrm>
                  <a:off x="2057400" y="3619501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0" name="Line 319"/>
                <p:cNvSpPr>
                  <a:spLocks noChangeShapeType="1"/>
                </p:cNvSpPr>
                <p:nvPr/>
              </p:nvSpPr>
              <p:spPr bwMode="auto">
                <a:xfrm>
                  <a:off x="2022475" y="35718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1" name="Line 320"/>
                <p:cNvSpPr>
                  <a:spLocks noChangeShapeType="1"/>
                </p:cNvSpPr>
                <p:nvPr/>
              </p:nvSpPr>
              <p:spPr bwMode="auto">
                <a:xfrm>
                  <a:off x="1976438" y="35718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2" name="Line 321"/>
                <p:cNvSpPr>
                  <a:spLocks noChangeShapeType="1"/>
                </p:cNvSpPr>
                <p:nvPr/>
              </p:nvSpPr>
              <p:spPr bwMode="auto">
                <a:xfrm>
                  <a:off x="1968500" y="35718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3" name="Line 322"/>
                <p:cNvSpPr>
                  <a:spLocks noChangeShapeType="1"/>
                </p:cNvSpPr>
                <p:nvPr/>
              </p:nvSpPr>
              <p:spPr bwMode="auto">
                <a:xfrm>
                  <a:off x="1962150" y="35718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4" name="Line 323"/>
                <p:cNvSpPr>
                  <a:spLocks noChangeShapeType="1"/>
                </p:cNvSpPr>
                <p:nvPr/>
              </p:nvSpPr>
              <p:spPr bwMode="auto">
                <a:xfrm>
                  <a:off x="1944688" y="35718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5" name="Line 324"/>
                <p:cNvSpPr>
                  <a:spLocks noChangeShapeType="1"/>
                </p:cNvSpPr>
                <p:nvPr/>
              </p:nvSpPr>
              <p:spPr bwMode="auto">
                <a:xfrm>
                  <a:off x="1857375" y="3502026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6" name="Line 325"/>
                <p:cNvSpPr>
                  <a:spLocks noChangeShapeType="1"/>
                </p:cNvSpPr>
                <p:nvPr/>
              </p:nvSpPr>
              <p:spPr bwMode="auto">
                <a:xfrm>
                  <a:off x="1779588" y="34131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7" name="Line 326"/>
                <p:cNvSpPr>
                  <a:spLocks noChangeShapeType="1"/>
                </p:cNvSpPr>
                <p:nvPr/>
              </p:nvSpPr>
              <p:spPr bwMode="auto">
                <a:xfrm>
                  <a:off x="1700213" y="326866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8" name="Line 327"/>
                <p:cNvSpPr>
                  <a:spLocks noChangeShapeType="1"/>
                </p:cNvSpPr>
                <p:nvPr/>
              </p:nvSpPr>
              <p:spPr bwMode="auto">
                <a:xfrm>
                  <a:off x="1612900" y="3157538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9" name="Line 328"/>
                <p:cNvSpPr>
                  <a:spLocks noChangeShapeType="1"/>
                </p:cNvSpPr>
                <p:nvPr/>
              </p:nvSpPr>
              <p:spPr bwMode="auto">
                <a:xfrm>
                  <a:off x="1270000" y="2757488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0" name="Line 329"/>
                <p:cNvSpPr>
                  <a:spLocks noChangeShapeType="1"/>
                </p:cNvSpPr>
                <p:nvPr/>
              </p:nvSpPr>
              <p:spPr bwMode="auto">
                <a:xfrm>
                  <a:off x="1022350" y="2547938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1" name="Line 330"/>
                <p:cNvSpPr>
                  <a:spLocks noChangeShapeType="1"/>
                </p:cNvSpPr>
                <p:nvPr/>
              </p:nvSpPr>
              <p:spPr bwMode="auto">
                <a:xfrm>
                  <a:off x="2352675" y="377825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2" name="Line 331"/>
                <p:cNvSpPr>
                  <a:spLocks noChangeShapeType="1"/>
                </p:cNvSpPr>
                <p:nvPr/>
              </p:nvSpPr>
              <p:spPr bwMode="auto">
                <a:xfrm>
                  <a:off x="2368550" y="377825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3" name="Line 332"/>
                <p:cNvSpPr>
                  <a:spLocks noChangeShapeType="1"/>
                </p:cNvSpPr>
                <p:nvPr/>
              </p:nvSpPr>
              <p:spPr bwMode="auto">
                <a:xfrm flipH="1">
                  <a:off x="2349500" y="3795713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4" name="Line 333"/>
                <p:cNvSpPr>
                  <a:spLocks noChangeShapeType="1"/>
                </p:cNvSpPr>
                <p:nvPr/>
              </p:nvSpPr>
              <p:spPr bwMode="auto">
                <a:xfrm>
                  <a:off x="1881188" y="3502026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5" name="Line 334"/>
                <p:cNvSpPr>
                  <a:spLocks noChangeShapeType="1"/>
                </p:cNvSpPr>
                <p:nvPr/>
              </p:nvSpPr>
              <p:spPr bwMode="auto">
                <a:xfrm flipH="1">
                  <a:off x="1863725" y="3519488"/>
                  <a:ext cx="38100" cy="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997" name="Group 1996"/>
          <p:cNvGrpSpPr/>
          <p:nvPr/>
        </p:nvGrpSpPr>
        <p:grpSpPr>
          <a:xfrm>
            <a:off x="6567080" y="2649844"/>
            <a:ext cx="2478024" cy="2286000"/>
            <a:chOff x="3427413" y="2544763"/>
            <a:chExt cx="2217738" cy="1778000"/>
          </a:xfrm>
        </p:grpSpPr>
        <p:grpSp>
          <p:nvGrpSpPr>
            <p:cNvPr id="1998" name="Group 1997"/>
            <p:cNvGrpSpPr/>
            <p:nvPr/>
          </p:nvGrpSpPr>
          <p:grpSpPr>
            <a:xfrm>
              <a:off x="3427413" y="2544763"/>
              <a:ext cx="2193925" cy="1778000"/>
              <a:chOff x="3427413" y="2544763"/>
              <a:chExt cx="2193925" cy="1778000"/>
            </a:xfrm>
          </p:grpSpPr>
          <p:sp>
            <p:nvSpPr>
              <p:cNvPr id="2076" name="Line 22"/>
              <p:cNvSpPr>
                <a:spLocks noChangeShapeType="1"/>
              </p:cNvSpPr>
              <p:nvPr/>
            </p:nvSpPr>
            <p:spPr bwMode="auto">
              <a:xfrm>
                <a:off x="3586163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Line 23"/>
              <p:cNvSpPr>
                <a:spLocks noChangeShapeType="1"/>
              </p:cNvSpPr>
              <p:nvPr/>
            </p:nvSpPr>
            <p:spPr bwMode="auto">
              <a:xfrm flipH="1">
                <a:off x="3427413" y="4256088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Line 24"/>
              <p:cNvSpPr>
                <a:spLocks noChangeShapeType="1"/>
              </p:cNvSpPr>
              <p:nvPr/>
            </p:nvSpPr>
            <p:spPr bwMode="auto">
              <a:xfrm flipH="1">
                <a:off x="3427413" y="3917951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Line 25"/>
              <p:cNvSpPr>
                <a:spLocks noChangeShapeType="1"/>
              </p:cNvSpPr>
              <p:nvPr/>
            </p:nvSpPr>
            <p:spPr bwMode="auto">
              <a:xfrm flipH="1">
                <a:off x="3427413" y="3579813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Line 26"/>
              <p:cNvSpPr>
                <a:spLocks noChangeShapeType="1"/>
              </p:cNvSpPr>
              <p:nvPr/>
            </p:nvSpPr>
            <p:spPr bwMode="auto">
              <a:xfrm flipH="1">
                <a:off x="3427413" y="3241676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Line 27"/>
              <p:cNvSpPr>
                <a:spLocks noChangeShapeType="1"/>
              </p:cNvSpPr>
              <p:nvPr/>
            </p:nvSpPr>
            <p:spPr bwMode="auto">
              <a:xfrm flipH="1">
                <a:off x="3427413" y="2903538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Line 28"/>
              <p:cNvSpPr>
                <a:spLocks noChangeShapeType="1"/>
              </p:cNvSpPr>
              <p:nvPr/>
            </p:nvSpPr>
            <p:spPr bwMode="auto">
              <a:xfrm>
                <a:off x="3749675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Line 29"/>
              <p:cNvSpPr>
                <a:spLocks noChangeShapeType="1"/>
              </p:cNvSpPr>
              <p:nvPr/>
            </p:nvSpPr>
            <p:spPr bwMode="auto">
              <a:xfrm>
                <a:off x="3916363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Line 30"/>
              <p:cNvSpPr>
                <a:spLocks noChangeShapeType="1"/>
              </p:cNvSpPr>
              <p:nvPr/>
            </p:nvSpPr>
            <p:spPr bwMode="auto">
              <a:xfrm>
                <a:off x="4081463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Line 31"/>
              <p:cNvSpPr>
                <a:spLocks noChangeShapeType="1"/>
              </p:cNvSpPr>
              <p:nvPr/>
            </p:nvSpPr>
            <p:spPr bwMode="auto">
              <a:xfrm>
                <a:off x="4248150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Line 32"/>
              <p:cNvSpPr>
                <a:spLocks noChangeShapeType="1"/>
              </p:cNvSpPr>
              <p:nvPr/>
            </p:nvSpPr>
            <p:spPr bwMode="auto">
              <a:xfrm>
                <a:off x="4414838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Line 33"/>
              <p:cNvSpPr>
                <a:spLocks noChangeShapeType="1"/>
              </p:cNvSpPr>
              <p:nvPr/>
            </p:nvSpPr>
            <p:spPr bwMode="auto">
              <a:xfrm>
                <a:off x="4579938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Line 34"/>
              <p:cNvSpPr>
                <a:spLocks noChangeShapeType="1"/>
              </p:cNvSpPr>
              <p:nvPr/>
            </p:nvSpPr>
            <p:spPr bwMode="auto">
              <a:xfrm>
                <a:off x="4746625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Line 35"/>
              <p:cNvSpPr>
                <a:spLocks noChangeShapeType="1"/>
              </p:cNvSpPr>
              <p:nvPr/>
            </p:nvSpPr>
            <p:spPr bwMode="auto">
              <a:xfrm>
                <a:off x="4910138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Line 36"/>
              <p:cNvSpPr>
                <a:spLocks noChangeShapeType="1"/>
              </p:cNvSpPr>
              <p:nvPr/>
            </p:nvSpPr>
            <p:spPr bwMode="auto">
              <a:xfrm>
                <a:off x="5078413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Line 37"/>
              <p:cNvSpPr>
                <a:spLocks noChangeShapeType="1"/>
              </p:cNvSpPr>
              <p:nvPr/>
            </p:nvSpPr>
            <p:spPr bwMode="auto">
              <a:xfrm>
                <a:off x="5241925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Line 38"/>
              <p:cNvSpPr>
                <a:spLocks noChangeShapeType="1"/>
              </p:cNvSpPr>
              <p:nvPr/>
            </p:nvSpPr>
            <p:spPr bwMode="auto">
              <a:xfrm>
                <a:off x="5408613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Line 60"/>
              <p:cNvSpPr>
                <a:spLocks noChangeShapeType="1"/>
              </p:cNvSpPr>
              <p:nvPr/>
            </p:nvSpPr>
            <p:spPr bwMode="auto">
              <a:xfrm flipV="1">
                <a:off x="3478213" y="2544763"/>
                <a:ext cx="0" cy="1730375"/>
              </a:xfrm>
              <a:prstGeom prst="line">
                <a:avLst/>
              </a:prstGeom>
              <a:noFill/>
              <a:ln w="11113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Line 61"/>
              <p:cNvSpPr>
                <a:spLocks noChangeShapeType="1"/>
              </p:cNvSpPr>
              <p:nvPr/>
            </p:nvSpPr>
            <p:spPr bwMode="auto">
              <a:xfrm>
                <a:off x="3478213" y="4275138"/>
                <a:ext cx="2143125" cy="0"/>
              </a:xfrm>
              <a:prstGeom prst="line">
                <a:avLst/>
              </a:prstGeom>
              <a:noFill/>
              <a:ln w="11113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Line 62"/>
              <p:cNvSpPr>
                <a:spLocks noChangeShapeType="1"/>
              </p:cNvSpPr>
              <p:nvPr/>
            </p:nvSpPr>
            <p:spPr bwMode="auto">
              <a:xfrm flipH="1">
                <a:off x="3427413" y="2565401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Line 63"/>
              <p:cNvSpPr>
                <a:spLocks noChangeShapeType="1"/>
              </p:cNvSpPr>
              <p:nvPr/>
            </p:nvSpPr>
            <p:spPr bwMode="auto">
              <a:xfrm>
                <a:off x="5573713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99" name="Group 1998"/>
            <p:cNvGrpSpPr/>
            <p:nvPr/>
          </p:nvGrpSpPr>
          <p:grpSpPr>
            <a:xfrm>
              <a:off x="3590925" y="2565401"/>
              <a:ext cx="2054226" cy="1268412"/>
              <a:chOff x="3590925" y="2565401"/>
              <a:chExt cx="2054226" cy="1268412"/>
            </a:xfrm>
          </p:grpSpPr>
          <p:sp>
            <p:nvSpPr>
              <p:cNvPr id="2036" name="Freeform 69"/>
              <p:cNvSpPr>
                <a:spLocks/>
              </p:cNvSpPr>
              <p:nvPr/>
            </p:nvSpPr>
            <p:spPr bwMode="auto">
              <a:xfrm>
                <a:off x="3590925" y="2565401"/>
                <a:ext cx="2036763" cy="1250950"/>
              </a:xfrm>
              <a:custGeom>
                <a:avLst/>
                <a:gdLst>
                  <a:gd name="T0" fmla="*/ 17 w 1283"/>
                  <a:gd name="T1" fmla="*/ 11 h 788"/>
                  <a:gd name="T2" fmla="*/ 31 w 1283"/>
                  <a:gd name="T3" fmla="*/ 19 h 788"/>
                  <a:gd name="T4" fmla="*/ 46 w 1283"/>
                  <a:gd name="T5" fmla="*/ 32 h 788"/>
                  <a:gd name="T6" fmla="*/ 55 w 1283"/>
                  <a:gd name="T7" fmla="*/ 49 h 788"/>
                  <a:gd name="T8" fmla="*/ 68 w 1283"/>
                  <a:gd name="T9" fmla="*/ 66 h 788"/>
                  <a:gd name="T10" fmla="*/ 85 w 1283"/>
                  <a:gd name="T11" fmla="*/ 85 h 788"/>
                  <a:gd name="T12" fmla="*/ 94 w 1283"/>
                  <a:gd name="T13" fmla="*/ 94 h 788"/>
                  <a:gd name="T14" fmla="*/ 102 w 1283"/>
                  <a:gd name="T15" fmla="*/ 126 h 788"/>
                  <a:gd name="T16" fmla="*/ 115 w 1283"/>
                  <a:gd name="T17" fmla="*/ 141 h 788"/>
                  <a:gd name="T18" fmla="*/ 128 w 1283"/>
                  <a:gd name="T19" fmla="*/ 160 h 788"/>
                  <a:gd name="T20" fmla="*/ 138 w 1283"/>
                  <a:gd name="T21" fmla="*/ 171 h 788"/>
                  <a:gd name="T22" fmla="*/ 153 w 1283"/>
                  <a:gd name="T23" fmla="*/ 185 h 788"/>
                  <a:gd name="T24" fmla="*/ 166 w 1283"/>
                  <a:gd name="T25" fmla="*/ 196 h 788"/>
                  <a:gd name="T26" fmla="*/ 183 w 1283"/>
                  <a:gd name="T27" fmla="*/ 217 h 788"/>
                  <a:gd name="T28" fmla="*/ 200 w 1283"/>
                  <a:gd name="T29" fmla="*/ 230 h 788"/>
                  <a:gd name="T30" fmla="*/ 220 w 1283"/>
                  <a:gd name="T31" fmla="*/ 245 h 788"/>
                  <a:gd name="T32" fmla="*/ 237 w 1283"/>
                  <a:gd name="T33" fmla="*/ 264 h 788"/>
                  <a:gd name="T34" fmla="*/ 252 w 1283"/>
                  <a:gd name="T35" fmla="*/ 281 h 788"/>
                  <a:gd name="T36" fmla="*/ 264 w 1283"/>
                  <a:gd name="T37" fmla="*/ 292 h 788"/>
                  <a:gd name="T38" fmla="*/ 271 w 1283"/>
                  <a:gd name="T39" fmla="*/ 307 h 788"/>
                  <a:gd name="T40" fmla="*/ 284 w 1283"/>
                  <a:gd name="T41" fmla="*/ 324 h 788"/>
                  <a:gd name="T42" fmla="*/ 290 w 1283"/>
                  <a:gd name="T43" fmla="*/ 341 h 788"/>
                  <a:gd name="T44" fmla="*/ 303 w 1283"/>
                  <a:gd name="T45" fmla="*/ 366 h 788"/>
                  <a:gd name="T46" fmla="*/ 320 w 1283"/>
                  <a:gd name="T47" fmla="*/ 381 h 788"/>
                  <a:gd name="T48" fmla="*/ 343 w 1283"/>
                  <a:gd name="T49" fmla="*/ 390 h 788"/>
                  <a:gd name="T50" fmla="*/ 352 w 1283"/>
                  <a:gd name="T51" fmla="*/ 400 h 788"/>
                  <a:gd name="T52" fmla="*/ 365 w 1283"/>
                  <a:gd name="T53" fmla="*/ 409 h 788"/>
                  <a:gd name="T54" fmla="*/ 378 w 1283"/>
                  <a:gd name="T55" fmla="*/ 428 h 788"/>
                  <a:gd name="T56" fmla="*/ 388 w 1283"/>
                  <a:gd name="T57" fmla="*/ 441 h 788"/>
                  <a:gd name="T58" fmla="*/ 405 w 1283"/>
                  <a:gd name="T59" fmla="*/ 447 h 788"/>
                  <a:gd name="T60" fmla="*/ 427 w 1283"/>
                  <a:gd name="T61" fmla="*/ 456 h 788"/>
                  <a:gd name="T62" fmla="*/ 439 w 1283"/>
                  <a:gd name="T63" fmla="*/ 469 h 788"/>
                  <a:gd name="T64" fmla="*/ 472 w 1283"/>
                  <a:gd name="T65" fmla="*/ 481 h 788"/>
                  <a:gd name="T66" fmla="*/ 484 w 1283"/>
                  <a:gd name="T67" fmla="*/ 492 h 788"/>
                  <a:gd name="T68" fmla="*/ 495 w 1283"/>
                  <a:gd name="T69" fmla="*/ 505 h 788"/>
                  <a:gd name="T70" fmla="*/ 508 w 1283"/>
                  <a:gd name="T71" fmla="*/ 520 h 788"/>
                  <a:gd name="T72" fmla="*/ 548 w 1283"/>
                  <a:gd name="T73" fmla="*/ 530 h 788"/>
                  <a:gd name="T74" fmla="*/ 555 w 1283"/>
                  <a:gd name="T75" fmla="*/ 545 h 788"/>
                  <a:gd name="T76" fmla="*/ 580 w 1283"/>
                  <a:gd name="T77" fmla="*/ 556 h 788"/>
                  <a:gd name="T78" fmla="*/ 621 w 1283"/>
                  <a:gd name="T79" fmla="*/ 566 h 788"/>
                  <a:gd name="T80" fmla="*/ 634 w 1283"/>
                  <a:gd name="T81" fmla="*/ 579 h 788"/>
                  <a:gd name="T82" fmla="*/ 649 w 1283"/>
                  <a:gd name="T83" fmla="*/ 586 h 788"/>
                  <a:gd name="T84" fmla="*/ 660 w 1283"/>
                  <a:gd name="T85" fmla="*/ 600 h 788"/>
                  <a:gd name="T86" fmla="*/ 715 w 1283"/>
                  <a:gd name="T87" fmla="*/ 620 h 788"/>
                  <a:gd name="T88" fmla="*/ 728 w 1283"/>
                  <a:gd name="T89" fmla="*/ 630 h 788"/>
                  <a:gd name="T90" fmla="*/ 754 w 1283"/>
                  <a:gd name="T91" fmla="*/ 639 h 788"/>
                  <a:gd name="T92" fmla="*/ 764 w 1283"/>
                  <a:gd name="T93" fmla="*/ 649 h 788"/>
                  <a:gd name="T94" fmla="*/ 771 w 1283"/>
                  <a:gd name="T95" fmla="*/ 658 h 788"/>
                  <a:gd name="T96" fmla="*/ 850 w 1283"/>
                  <a:gd name="T97" fmla="*/ 679 h 788"/>
                  <a:gd name="T98" fmla="*/ 942 w 1283"/>
                  <a:gd name="T99" fmla="*/ 700 h 788"/>
                  <a:gd name="T100" fmla="*/ 1283 w 1283"/>
                  <a:gd name="T101" fmla="*/ 78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83" h="788">
                    <a:moveTo>
                      <a:pt x="0" y="0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17" y="13"/>
                    </a:lnTo>
                    <a:lnTo>
                      <a:pt x="27" y="13"/>
                    </a:lnTo>
                    <a:lnTo>
                      <a:pt x="27" y="19"/>
                    </a:lnTo>
                    <a:lnTo>
                      <a:pt x="31" y="19"/>
                    </a:lnTo>
                    <a:lnTo>
                      <a:pt x="31" y="30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46" y="32"/>
                    </a:lnTo>
                    <a:lnTo>
                      <a:pt x="46" y="38"/>
                    </a:lnTo>
                    <a:lnTo>
                      <a:pt x="51" y="38"/>
                    </a:lnTo>
                    <a:lnTo>
                      <a:pt x="51" y="49"/>
                    </a:lnTo>
                    <a:lnTo>
                      <a:pt x="55" y="49"/>
                    </a:lnTo>
                    <a:lnTo>
                      <a:pt x="55" y="56"/>
                    </a:lnTo>
                    <a:lnTo>
                      <a:pt x="61" y="56"/>
                    </a:lnTo>
                    <a:lnTo>
                      <a:pt x="61" y="66"/>
                    </a:lnTo>
                    <a:lnTo>
                      <a:pt x="68" y="66"/>
                    </a:lnTo>
                    <a:lnTo>
                      <a:pt x="68" y="71"/>
                    </a:lnTo>
                    <a:lnTo>
                      <a:pt x="76" y="71"/>
                    </a:lnTo>
                    <a:lnTo>
                      <a:pt x="76" y="85"/>
                    </a:lnTo>
                    <a:lnTo>
                      <a:pt x="85" y="85"/>
                    </a:lnTo>
                    <a:lnTo>
                      <a:pt x="85" y="90"/>
                    </a:lnTo>
                    <a:lnTo>
                      <a:pt x="89" y="90"/>
                    </a:lnTo>
                    <a:lnTo>
                      <a:pt x="89" y="94"/>
                    </a:lnTo>
                    <a:lnTo>
                      <a:pt x="94" y="94"/>
                    </a:lnTo>
                    <a:lnTo>
                      <a:pt x="94" y="121"/>
                    </a:lnTo>
                    <a:lnTo>
                      <a:pt x="98" y="121"/>
                    </a:lnTo>
                    <a:lnTo>
                      <a:pt x="98" y="126"/>
                    </a:lnTo>
                    <a:lnTo>
                      <a:pt x="102" y="126"/>
                    </a:lnTo>
                    <a:lnTo>
                      <a:pt x="102" y="132"/>
                    </a:lnTo>
                    <a:lnTo>
                      <a:pt x="110" y="132"/>
                    </a:lnTo>
                    <a:lnTo>
                      <a:pt x="110" y="141"/>
                    </a:lnTo>
                    <a:lnTo>
                      <a:pt x="115" y="141"/>
                    </a:lnTo>
                    <a:lnTo>
                      <a:pt x="115" y="151"/>
                    </a:lnTo>
                    <a:lnTo>
                      <a:pt x="125" y="151"/>
                    </a:lnTo>
                    <a:lnTo>
                      <a:pt x="125" y="160"/>
                    </a:lnTo>
                    <a:lnTo>
                      <a:pt x="128" y="160"/>
                    </a:lnTo>
                    <a:lnTo>
                      <a:pt x="128" y="168"/>
                    </a:lnTo>
                    <a:lnTo>
                      <a:pt x="134" y="168"/>
                    </a:lnTo>
                    <a:lnTo>
                      <a:pt x="134" y="171"/>
                    </a:lnTo>
                    <a:lnTo>
                      <a:pt x="138" y="171"/>
                    </a:lnTo>
                    <a:lnTo>
                      <a:pt x="138" y="179"/>
                    </a:lnTo>
                    <a:lnTo>
                      <a:pt x="145" y="179"/>
                    </a:lnTo>
                    <a:lnTo>
                      <a:pt x="145" y="185"/>
                    </a:lnTo>
                    <a:lnTo>
                      <a:pt x="153" y="185"/>
                    </a:lnTo>
                    <a:lnTo>
                      <a:pt x="153" y="190"/>
                    </a:lnTo>
                    <a:lnTo>
                      <a:pt x="158" y="190"/>
                    </a:lnTo>
                    <a:lnTo>
                      <a:pt x="158" y="196"/>
                    </a:lnTo>
                    <a:lnTo>
                      <a:pt x="166" y="196"/>
                    </a:lnTo>
                    <a:lnTo>
                      <a:pt x="166" y="209"/>
                    </a:lnTo>
                    <a:lnTo>
                      <a:pt x="170" y="209"/>
                    </a:lnTo>
                    <a:lnTo>
                      <a:pt x="170" y="217"/>
                    </a:lnTo>
                    <a:lnTo>
                      <a:pt x="183" y="217"/>
                    </a:lnTo>
                    <a:lnTo>
                      <a:pt x="183" y="220"/>
                    </a:lnTo>
                    <a:lnTo>
                      <a:pt x="190" y="220"/>
                    </a:lnTo>
                    <a:lnTo>
                      <a:pt x="190" y="230"/>
                    </a:lnTo>
                    <a:lnTo>
                      <a:pt x="200" y="230"/>
                    </a:lnTo>
                    <a:lnTo>
                      <a:pt x="200" y="239"/>
                    </a:lnTo>
                    <a:lnTo>
                      <a:pt x="205" y="239"/>
                    </a:lnTo>
                    <a:lnTo>
                      <a:pt x="205" y="245"/>
                    </a:lnTo>
                    <a:lnTo>
                      <a:pt x="220" y="245"/>
                    </a:lnTo>
                    <a:lnTo>
                      <a:pt x="220" y="258"/>
                    </a:lnTo>
                    <a:lnTo>
                      <a:pt x="230" y="258"/>
                    </a:lnTo>
                    <a:lnTo>
                      <a:pt x="230" y="264"/>
                    </a:lnTo>
                    <a:lnTo>
                      <a:pt x="237" y="264"/>
                    </a:lnTo>
                    <a:lnTo>
                      <a:pt x="237" y="277"/>
                    </a:lnTo>
                    <a:lnTo>
                      <a:pt x="249" y="277"/>
                    </a:lnTo>
                    <a:lnTo>
                      <a:pt x="249" y="281"/>
                    </a:lnTo>
                    <a:lnTo>
                      <a:pt x="252" y="281"/>
                    </a:lnTo>
                    <a:lnTo>
                      <a:pt x="252" y="288"/>
                    </a:lnTo>
                    <a:lnTo>
                      <a:pt x="256" y="288"/>
                    </a:lnTo>
                    <a:lnTo>
                      <a:pt x="256" y="292"/>
                    </a:lnTo>
                    <a:lnTo>
                      <a:pt x="264" y="292"/>
                    </a:lnTo>
                    <a:lnTo>
                      <a:pt x="264" y="296"/>
                    </a:lnTo>
                    <a:lnTo>
                      <a:pt x="269" y="296"/>
                    </a:lnTo>
                    <a:lnTo>
                      <a:pt x="269" y="307"/>
                    </a:lnTo>
                    <a:lnTo>
                      <a:pt x="271" y="307"/>
                    </a:lnTo>
                    <a:lnTo>
                      <a:pt x="271" y="317"/>
                    </a:lnTo>
                    <a:lnTo>
                      <a:pt x="277" y="317"/>
                    </a:lnTo>
                    <a:lnTo>
                      <a:pt x="277" y="324"/>
                    </a:lnTo>
                    <a:lnTo>
                      <a:pt x="284" y="324"/>
                    </a:lnTo>
                    <a:lnTo>
                      <a:pt x="284" y="330"/>
                    </a:lnTo>
                    <a:lnTo>
                      <a:pt x="286" y="330"/>
                    </a:lnTo>
                    <a:lnTo>
                      <a:pt x="286" y="341"/>
                    </a:lnTo>
                    <a:lnTo>
                      <a:pt x="290" y="341"/>
                    </a:lnTo>
                    <a:lnTo>
                      <a:pt x="290" y="356"/>
                    </a:lnTo>
                    <a:lnTo>
                      <a:pt x="296" y="356"/>
                    </a:lnTo>
                    <a:lnTo>
                      <a:pt x="296" y="366"/>
                    </a:lnTo>
                    <a:lnTo>
                      <a:pt x="303" y="366"/>
                    </a:lnTo>
                    <a:lnTo>
                      <a:pt x="303" y="371"/>
                    </a:lnTo>
                    <a:lnTo>
                      <a:pt x="318" y="371"/>
                    </a:lnTo>
                    <a:lnTo>
                      <a:pt x="318" y="381"/>
                    </a:lnTo>
                    <a:lnTo>
                      <a:pt x="320" y="381"/>
                    </a:lnTo>
                    <a:lnTo>
                      <a:pt x="320" y="386"/>
                    </a:lnTo>
                    <a:lnTo>
                      <a:pt x="335" y="386"/>
                    </a:lnTo>
                    <a:lnTo>
                      <a:pt x="335" y="390"/>
                    </a:lnTo>
                    <a:lnTo>
                      <a:pt x="343" y="390"/>
                    </a:lnTo>
                    <a:lnTo>
                      <a:pt x="343" y="394"/>
                    </a:lnTo>
                    <a:lnTo>
                      <a:pt x="348" y="394"/>
                    </a:lnTo>
                    <a:lnTo>
                      <a:pt x="348" y="400"/>
                    </a:lnTo>
                    <a:lnTo>
                      <a:pt x="352" y="400"/>
                    </a:lnTo>
                    <a:lnTo>
                      <a:pt x="352" y="402"/>
                    </a:lnTo>
                    <a:lnTo>
                      <a:pt x="363" y="402"/>
                    </a:lnTo>
                    <a:lnTo>
                      <a:pt x="363" y="409"/>
                    </a:lnTo>
                    <a:lnTo>
                      <a:pt x="365" y="409"/>
                    </a:lnTo>
                    <a:lnTo>
                      <a:pt x="365" y="419"/>
                    </a:lnTo>
                    <a:lnTo>
                      <a:pt x="371" y="419"/>
                    </a:lnTo>
                    <a:lnTo>
                      <a:pt x="371" y="428"/>
                    </a:lnTo>
                    <a:lnTo>
                      <a:pt x="378" y="428"/>
                    </a:lnTo>
                    <a:lnTo>
                      <a:pt x="378" y="430"/>
                    </a:lnTo>
                    <a:lnTo>
                      <a:pt x="382" y="430"/>
                    </a:lnTo>
                    <a:lnTo>
                      <a:pt x="382" y="441"/>
                    </a:lnTo>
                    <a:lnTo>
                      <a:pt x="388" y="441"/>
                    </a:lnTo>
                    <a:lnTo>
                      <a:pt x="388" y="443"/>
                    </a:lnTo>
                    <a:lnTo>
                      <a:pt x="399" y="443"/>
                    </a:lnTo>
                    <a:lnTo>
                      <a:pt x="399" y="447"/>
                    </a:lnTo>
                    <a:lnTo>
                      <a:pt x="405" y="447"/>
                    </a:lnTo>
                    <a:lnTo>
                      <a:pt x="405" y="452"/>
                    </a:lnTo>
                    <a:lnTo>
                      <a:pt x="422" y="452"/>
                    </a:lnTo>
                    <a:lnTo>
                      <a:pt x="422" y="456"/>
                    </a:lnTo>
                    <a:lnTo>
                      <a:pt x="427" y="456"/>
                    </a:lnTo>
                    <a:lnTo>
                      <a:pt x="427" y="464"/>
                    </a:lnTo>
                    <a:lnTo>
                      <a:pt x="435" y="464"/>
                    </a:lnTo>
                    <a:lnTo>
                      <a:pt x="435" y="469"/>
                    </a:lnTo>
                    <a:lnTo>
                      <a:pt x="439" y="469"/>
                    </a:lnTo>
                    <a:lnTo>
                      <a:pt x="439" y="473"/>
                    </a:lnTo>
                    <a:lnTo>
                      <a:pt x="450" y="473"/>
                    </a:lnTo>
                    <a:lnTo>
                      <a:pt x="450" y="481"/>
                    </a:lnTo>
                    <a:lnTo>
                      <a:pt x="472" y="481"/>
                    </a:lnTo>
                    <a:lnTo>
                      <a:pt x="472" y="485"/>
                    </a:lnTo>
                    <a:lnTo>
                      <a:pt x="474" y="485"/>
                    </a:lnTo>
                    <a:lnTo>
                      <a:pt x="474" y="492"/>
                    </a:lnTo>
                    <a:lnTo>
                      <a:pt x="484" y="492"/>
                    </a:lnTo>
                    <a:lnTo>
                      <a:pt x="484" y="498"/>
                    </a:lnTo>
                    <a:lnTo>
                      <a:pt x="491" y="498"/>
                    </a:lnTo>
                    <a:lnTo>
                      <a:pt x="491" y="505"/>
                    </a:lnTo>
                    <a:lnTo>
                      <a:pt x="495" y="505"/>
                    </a:lnTo>
                    <a:lnTo>
                      <a:pt x="495" y="513"/>
                    </a:lnTo>
                    <a:lnTo>
                      <a:pt x="501" y="513"/>
                    </a:lnTo>
                    <a:lnTo>
                      <a:pt x="501" y="520"/>
                    </a:lnTo>
                    <a:lnTo>
                      <a:pt x="508" y="520"/>
                    </a:lnTo>
                    <a:lnTo>
                      <a:pt x="508" y="524"/>
                    </a:lnTo>
                    <a:lnTo>
                      <a:pt x="516" y="524"/>
                    </a:lnTo>
                    <a:lnTo>
                      <a:pt x="516" y="530"/>
                    </a:lnTo>
                    <a:lnTo>
                      <a:pt x="548" y="530"/>
                    </a:lnTo>
                    <a:lnTo>
                      <a:pt x="548" y="537"/>
                    </a:lnTo>
                    <a:lnTo>
                      <a:pt x="549" y="537"/>
                    </a:lnTo>
                    <a:lnTo>
                      <a:pt x="549" y="545"/>
                    </a:lnTo>
                    <a:lnTo>
                      <a:pt x="555" y="545"/>
                    </a:lnTo>
                    <a:lnTo>
                      <a:pt x="555" y="552"/>
                    </a:lnTo>
                    <a:lnTo>
                      <a:pt x="561" y="552"/>
                    </a:lnTo>
                    <a:lnTo>
                      <a:pt x="561" y="556"/>
                    </a:lnTo>
                    <a:lnTo>
                      <a:pt x="580" y="556"/>
                    </a:lnTo>
                    <a:lnTo>
                      <a:pt x="580" y="560"/>
                    </a:lnTo>
                    <a:lnTo>
                      <a:pt x="608" y="560"/>
                    </a:lnTo>
                    <a:lnTo>
                      <a:pt x="608" y="566"/>
                    </a:lnTo>
                    <a:lnTo>
                      <a:pt x="621" y="566"/>
                    </a:lnTo>
                    <a:lnTo>
                      <a:pt x="621" y="573"/>
                    </a:lnTo>
                    <a:lnTo>
                      <a:pt x="627" y="573"/>
                    </a:lnTo>
                    <a:lnTo>
                      <a:pt x="627" y="579"/>
                    </a:lnTo>
                    <a:lnTo>
                      <a:pt x="634" y="579"/>
                    </a:lnTo>
                    <a:lnTo>
                      <a:pt x="634" y="583"/>
                    </a:lnTo>
                    <a:lnTo>
                      <a:pt x="640" y="583"/>
                    </a:lnTo>
                    <a:lnTo>
                      <a:pt x="640" y="586"/>
                    </a:lnTo>
                    <a:lnTo>
                      <a:pt x="649" y="586"/>
                    </a:lnTo>
                    <a:lnTo>
                      <a:pt x="649" y="592"/>
                    </a:lnTo>
                    <a:lnTo>
                      <a:pt x="655" y="592"/>
                    </a:lnTo>
                    <a:lnTo>
                      <a:pt x="655" y="600"/>
                    </a:lnTo>
                    <a:lnTo>
                      <a:pt x="660" y="600"/>
                    </a:lnTo>
                    <a:lnTo>
                      <a:pt x="660" y="609"/>
                    </a:lnTo>
                    <a:lnTo>
                      <a:pt x="711" y="609"/>
                    </a:lnTo>
                    <a:lnTo>
                      <a:pt x="711" y="620"/>
                    </a:lnTo>
                    <a:lnTo>
                      <a:pt x="715" y="620"/>
                    </a:lnTo>
                    <a:lnTo>
                      <a:pt x="715" y="624"/>
                    </a:lnTo>
                    <a:lnTo>
                      <a:pt x="724" y="624"/>
                    </a:lnTo>
                    <a:lnTo>
                      <a:pt x="724" y="630"/>
                    </a:lnTo>
                    <a:lnTo>
                      <a:pt x="728" y="630"/>
                    </a:lnTo>
                    <a:lnTo>
                      <a:pt x="728" y="634"/>
                    </a:lnTo>
                    <a:lnTo>
                      <a:pt x="737" y="634"/>
                    </a:lnTo>
                    <a:lnTo>
                      <a:pt x="737" y="639"/>
                    </a:lnTo>
                    <a:lnTo>
                      <a:pt x="754" y="639"/>
                    </a:lnTo>
                    <a:lnTo>
                      <a:pt x="754" y="643"/>
                    </a:lnTo>
                    <a:lnTo>
                      <a:pt x="760" y="643"/>
                    </a:lnTo>
                    <a:lnTo>
                      <a:pt x="760" y="649"/>
                    </a:lnTo>
                    <a:lnTo>
                      <a:pt x="764" y="649"/>
                    </a:lnTo>
                    <a:lnTo>
                      <a:pt x="764" y="652"/>
                    </a:lnTo>
                    <a:lnTo>
                      <a:pt x="768" y="652"/>
                    </a:lnTo>
                    <a:lnTo>
                      <a:pt x="768" y="658"/>
                    </a:lnTo>
                    <a:lnTo>
                      <a:pt x="771" y="658"/>
                    </a:lnTo>
                    <a:lnTo>
                      <a:pt x="771" y="666"/>
                    </a:lnTo>
                    <a:lnTo>
                      <a:pt x="820" y="666"/>
                    </a:lnTo>
                    <a:lnTo>
                      <a:pt x="820" y="679"/>
                    </a:lnTo>
                    <a:lnTo>
                      <a:pt x="850" y="679"/>
                    </a:lnTo>
                    <a:lnTo>
                      <a:pt x="850" y="686"/>
                    </a:lnTo>
                    <a:lnTo>
                      <a:pt x="899" y="686"/>
                    </a:lnTo>
                    <a:lnTo>
                      <a:pt x="899" y="700"/>
                    </a:lnTo>
                    <a:lnTo>
                      <a:pt x="942" y="700"/>
                    </a:lnTo>
                    <a:lnTo>
                      <a:pt x="942" y="718"/>
                    </a:lnTo>
                    <a:lnTo>
                      <a:pt x="1027" y="718"/>
                    </a:lnTo>
                    <a:lnTo>
                      <a:pt x="1027" y="788"/>
                    </a:lnTo>
                    <a:lnTo>
                      <a:pt x="1283" y="788"/>
                    </a:lnTo>
                  </a:path>
                </a:pathLst>
              </a:custGeom>
              <a:noFill/>
              <a:ln w="19050" cap="flat">
                <a:solidFill>
                  <a:srgbClr val="22265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37" name="Group 2036"/>
              <p:cNvGrpSpPr/>
              <p:nvPr/>
            </p:nvGrpSpPr>
            <p:grpSpPr>
              <a:xfrm>
                <a:off x="4122738" y="3160713"/>
                <a:ext cx="1522413" cy="673100"/>
                <a:chOff x="4122738" y="3160713"/>
                <a:chExt cx="1522413" cy="673100"/>
              </a:xfrm>
            </p:grpSpPr>
            <p:sp>
              <p:nvSpPr>
                <p:cNvPr id="2038" name="Line 70"/>
                <p:cNvSpPr>
                  <a:spLocks noChangeShapeType="1"/>
                </p:cNvSpPr>
                <p:nvPr/>
              </p:nvSpPr>
              <p:spPr bwMode="auto">
                <a:xfrm>
                  <a:off x="5337175" y="3795713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" name="Line 71"/>
                <p:cNvSpPr>
                  <a:spLocks noChangeShapeType="1"/>
                </p:cNvSpPr>
                <p:nvPr/>
              </p:nvSpPr>
              <p:spPr bwMode="auto">
                <a:xfrm>
                  <a:off x="5167313" y="368776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" name="Line 72"/>
                <p:cNvSpPr>
                  <a:spLocks noChangeShapeType="1"/>
                </p:cNvSpPr>
                <p:nvPr/>
              </p:nvSpPr>
              <p:spPr bwMode="auto">
                <a:xfrm>
                  <a:off x="5191125" y="368776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1" name="Line 73"/>
                <p:cNvSpPr>
                  <a:spLocks noChangeShapeType="1"/>
                </p:cNvSpPr>
                <p:nvPr/>
              </p:nvSpPr>
              <p:spPr bwMode="auto">
                <a:xfrm>
                  <a:off x="5181600" y="368776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2" name="Line 74"/>
                <p:cNvSpPr>
                  <a:spLocks noChangeShapeType="1"/>
                </p:cNvSpPr>
                <p:nvPr/>
              </p:nvSpPr>
              <p:spPr bwMode="auto">
                <a:xfrm>
                  <a:off x="5132388" y="368776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3" name="Line 75"/>
                <p:cNvSpPr>
                  <a:spLocks noChangeShapeType="1"/>
                </p:cNvSpPr>
                <p:nvPr/>
              </p:nvSpPr>
              <p:spPr bwMode="auto">
                <a:xfrm>
                  <a:off x="5113338" y="368776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4" name="Line 76"/>
                <p:cNvSpPr>
                  <a:spLocks noChangeShapeType="1"/>
                </p:cNvSpPr>
                <p:nvPr/>
              </p:nvSpPr>
              <p:spPr bwMode="auto">
                <a:xfrm>
                  <a:off x="5092700" y="368776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5" name="Line 77"/>
                <p:cNvSpPr>
                  <a:spLocks noChangeShapeType="1"/>
                </p:cNvSpPr>
                <p:nvPr/>
              </p:nvSpPr>
              <p:spPr bwMode="auto">
                <a:xfrm>
                  <a:off x="5075238" y="3654426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6" name="Line 78"/>
                <p:cNvSpPr>
                  <a:spLocks noChangeShapeType="1"/>
                </p:cNvSpPr>
                <p:nvPr/>
              </p:nvSpPr>
              <p:spPr bwMode="auto">
                <a:xfrm>
                  <a:off x="5038725" y="3654426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7" name="Line 79"/>
                <p:cNvSpPr>
                  <a:spLocks noChangeShapeType="1"/>
                </p:cNvSpPr>
                <p:nvPr/>
              </p:nvSpPr>
              <p:spPr bwMode="auto">
                <a:xfrm>
                  <a:off x="4976813" y="363378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8" name="Line 80"/>
                <p:cNvSpPr>
                  <a:spLocks noChangeShapeType="1"/>
                </p:cNvSpPr>
                <p:nvPr/>
              </p:nvSpPr>
              <p:spPr bwMode="auto">
                <a:xfrm>
                  <a:off x="4949825" y="363378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" name="Line 81"/>
                <p:cNvSpPr>
                  <a:spLocks noChangeShapeType="1"/>
                </p:cNvSpPr>
                <p:nvPr/>
              </p:nvSpPr>
              <p:spPr bwMode="auto">
                <a:xfrm>
                  <a:off x="4884738" y="3603626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" name="Line 82"/>
                <p:cNvSpPr>
                  <a:spLocks noChangeShapeType="1"/>
                </p:cNvSpPr>
                <p:nvPr/>
              </p:nvSpPr>
              <p:spPr bwMode="auto">
                <a:xfrm>
                  <a:off x="4859338" y="3603626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1" name="Line 83"/>
                <p:cNvSpPr>
                  <a:spLocks noChangeShapeType="1"/>
                </p:cNvSpPr>
                <p:nvPr/>
              </p:nvSpPr>
              <p:spPr bwMode="auto">
                <a:xfrm>
                  <a:off x="4818063" y="3603626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" name="Line 84"/>
                <p:cNvSpPr>
                  <a:spLocks noChangeShapeType="1"/>
                </p:cNvSpPr>
                <p:nvPr/>
              </p:nvSpPr>
              <p:spPr bwMode="auto">
                <a:xfrm>
                  <a:off x="4779963" y="356235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" name="Line 85"/>
                <p:cNvSpPr>
                  <a:spLocks noChangeShapeType="1"/>
                </p:cNvSpPr>
                <p:nvPr/>
              </p:nvSpPr>
              <p:spPr bwMode="auto">
                <a:xfrm>
                  <a:off x="4689475" y="35147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4" name="Line 86"/>
                <p:cNvSpPr>
                  <a:spLocks noChangeShapeType="1"/>
                </p:cNvSpPr>
                <p:nvPr/>
              </p:nvSpPr>
              <p:spPr bwMode="auto">
                <a:xfrm>
                  <a:off x="4705350" y="35147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5" name="Line 87"/>
                <p:cNvSpPr>
                  <a:spLocks noChangeShapeType="1"/>
                </p:cNvSpPr>
                <p:nvPr/>
              </p:nvSpPr>
              <p:spPr bwMode="auto">
                <a:xfrm>
                  <a:off x="4710113" y="35147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6" name="Line 88"/>
                <p:cNvSpPr>
                  <a:spLocks noChangeShapeType="1"/>
                </p:cNvSpPr>
                <p:nvPr/>
              </p:nvSpPr>
              <p:spPr bwMode="auto">
                <a:xfrm>
                  <a:off x="4678363" y="35147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7" name="Line 89"/>
                <p:cNvSpPr>
                  <a:spLocks noChangeShapeType="1"/>
                </p:cNvSpPr>
                <p:nvPr/>
              </p:nvSpPr>
              <p:spPr bwMode="auto">
                <a:xfrm>
                  <a:off x="4662488" y="35147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8" name="Line 90"/>
                <p:cNvSpPr>
                  <a:spLocks noChangeShapeType="1"/>
                </p:cNvSpPr>
                <p:nvPr/>
              </p:nvSpPr>
              <p:spPr bwMode="auto">
                <a:xfrm>
                  <a:off x="4540250" y="3436938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9" name="Line 91"/>
                <p:cNvSpPr>
                  <a:spLocks noChangeShapeType="1"/>
                </p:cNvSpPr>
                <p:nvPr/>
              </p:nvSpPr>
              <p:spPr bwMode="auto">
                <a:xfrm>
                  <a:off x="4532313" y="3436938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0" name="Line 92"/>
                <p:cNvSpPr>
                  <a:spLocks noChangeShapeType="1"/>
                </p:cNvSpPr>
                <p:nvPr/>
              </p:nvSpPr>
              <p:spPr bwMode="auto">
                <a:xfrm>
                  <a:off x="4495800" y="3430588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1" name="Line 93"/>
                <p:cNvSpPr>
                  <a:spLocks noChangeShapeType="1"/>
                </p:cNvSpPr>
                <p:nvPr/>
              </p:nvSpPr>
              <p:spPr bwMode="auto">
                <a:xfrm>
                  <a:off x="4335463" y="3308351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2" name="Line 94"/>
                <p:cNvSpPr>
                  <a:spLocks noChangeShapeType="1"/>
                </p:cNvSpPr>
                <p:nvPr/>
              </p:nvSpPr>
              <p:spPr bwMode="auto">
                <a:xfrm>
                  <a:off x="4248150" y="3265488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3" name="Line 95"/>
                <p:cNvSpPr>
                  <a:spLocks noChangeShapeType="1"/>
                </p:cNvSpPr>
                <p:nvPr/>
              </p:nvSpPr>
              <p:spPr bwMode="auto">
                <a:xfrm>
                  <a:off x="4122738" y="316071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4" name="Line 96"/>
                <p:cNvSpPr>
                  <a:spLocks noChangeShapeType="1"/>
                </p:cNvSpPr>
                <p:nvPr/>
              </p:nvSpPr>
              <p:spPr bwMode="auto">
                <a:xfrm>
                  <a:off x="4922838" y="362426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5" name="Line 97"/>
                <p:cNvSpPr>
                  <a:spLocks noChangeShapeType="1"/>
                </p:cNvSpPr>
                <p:nvPr/>
              </p:nvSpPr>
              <p:spPr bwMode="auto">
                <a:xfrm>
                  <a:off x="4910138" y="362426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6" name="Line 98"/>
                <p:cNvSpPr>
                  <a:spLocks noChangeShapeType="1"/>
                </p:cNvSpPr>
                <p:nvPr/>
              </p:nvSpPr>
              <p:spPr bwMode="auto">
                <a:xfrm>
                  <a:off x="5305425" y="3795713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7" name="Line 99"/>
                <p:cNvSpPr>
                  <a:spLocks noChangeShapeType="1"/>
                </p:cNvSpPr>
                <p:nvPr/>
              </p:nvSpPr>
              <p:spPr bwMode="auto">
                <a:xfrm>
                  <a:off x="5292725" y="3795713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8" name="Line 100"/>
                <p:cNvSpPr>
                  <a:spLocks noChangeShapeType="1"/>
                </p:cNvSpPr>
                <p:nvPr/>
              </p:nvSpPr>
              <p:spPr bwMode="auto">
                <a:xfrm>
                  <a:off x="5624513" y="3795713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9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5605463" y="3813176"/>
                  <a:ext cx="396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0" name="Line 102"/>
                <p:cNvSpPr>
                  <a:spLocks noChangeShapeType="1"/>
                </p:cNvSpPr>
                <p:nvPr/>
              </p:nvSpPr>
              <p:spPr bwMode="auto">
                <a:xfrm>
                  <a:off x="5218113" y="368776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1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5200650" y="3705226"/>
                  <a:ext cx="34925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2" name="Line 104"/>
                <p:cNvSpPr>
                  <a:spLocks noChangeShapeType="1"/>
                </p:cNvSpPr>
                <p:nvPr/>
              </p:nvSpPr>
              <p:spPr bwMode="auto">
                <a:xfrm>
                  <a:off x="5021263" y="3654426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3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5003800" y="3673476"/>
                  <a:ext cx="34925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4" name="Line 106"/>
                <p:cNvSpPr>
                  <a:spLocks noChangeShapeType="1"/>
                </p:cNvSpPr>
                <p:nvPr/>
              </p:nvSpPr>
              <p:spPr bwMode="auto">
                <a:xfrm>
                  <a:off x="5014913" y="363378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5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4997450" y="3654426"/>
                  <a:ext cx="34925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00" name="Group 1999"/>
            <p:cNvGrpSpPr/>
            <p:nvPr/>
          </p:nvGrpSpPr>
          <p:grpSpPr>
            <a:xfrm>
              <a:off x="3594100" y="2565401"/>
              <a:ext cx="1704976" cy="1473200"/>
              <a:chOff x="3594100" y="2565401"/>
              <a:chExt cx="1704976" cy="1473200"/>
            </a:xfrm>
          </p:grpSpPr>
          <p:sp>
            <p:nvSpPr>
              <p:cNvPr id="2012" name="Freeform 232"/>
              <p:cNvSpPr>
                <a:spLocks/>
              </p:cNvSpPr>
              <p:nvPr/>
            </p:nvSpPr>
            <p:spPr bwMode="auto">
              <a:xfrm>
                <a:off x="3594100" y="2565401"/>
                <a:ext cx="1689100" cy="1452563"/>
              </a:xfrm>
              <a:custGeom>
                <a:avLst/>
                <a:gdLst>
                  <a:gd name="T0" fmla="*/ 17 w 1064"/>
                  <a:gd name="T1" fmla="*/ 5 h 915"/>
                  <a:gd name="T2" fmla="*/ 32 w 1064"/>
                  <a:gd name="T3" fmla="*/ 13 h 915"/>
                  <a:gd name="T4" fmla="*/ 44 w 1064"/>
                  <a:gd name="T5" fmla="*/ 39 h 915"/>
                  <a:gd name="T6" fmla="*/ 61 w 1064"/>
                  <a:gd name="T7" fmla="*/ 53 h 915"/>
                  <a:gd name="T8" fmla="*/ 72 w 1064"/>
                  <a:gd name="T9" fmla="*/ 79 h 915"/>
                  <a:gd name="T10" fmla="*/ 94 w 1064"/>
                  <a:gd name="T11" fmla="*/ 88 h 915"/>
                  <a:gd name="T12" fmla="*/ 106 w 1064"/>
                  <a:gd name="T13" fmla="*/ 113 h 915"/>
                  <a:gd name="T14" fmla="*/ 115 w 1064"/>
                  <a:gd name="T15" fmla="*/ 122 h 915"/>
                  <a:gd name="T16" fmla="*/ 123 w 1064"/>
                  <a:gd name="T17" fmla="*/ 143 h 915"/>
                  <a:gd name="T18" fmla="*/ 139 w 1064"/>
                  <a:gd name="T19" fmla="*/ 158 h 915"/>
                  <a:gd name="T20" fmla="*/ 147 w 1064"/>
                  <a:gd name="T21" fmla="*/ 171 h 915"/>
                  <a:gd name="T22" fmla="*/ 164 w 1064"/>
                  <a:gd name="T23" fmla="*/ 177 h 915"/>
                  <a:gd name="T24" fmla="*/ 171 w 1064"/>
                  <a:gd name="T25" fmla="*/ 192 h 915"/>
                  <a:gd name="T26" fmla="*/ 186 w 1064"/>
                  <a:gd name="T27" fmla="*/ 202 h 915"/>
                  <a:gd name="T28" fmla="*/ 190 w 1064"/>
                  <a:gd name="T29" fmla="*/ 219 h 915"/>
                  <a:gd name="T30" fmla="*/ 209 w 1064"/>
                  <a:gd name="T31" fmla="*/ 230 h 915"/>
                  <a:gd name="T32" fmla="*/ 217 w 1064"/>
                  <a:gd name="T33" fmla="*/ 243 h 915"/>
                  <a:gd name="T34" fmla="*/ 228 w 1064"/>
                  <a:gd name="T35" fmla="*/ 254 h 915"/>
                  <a:gd name="T36" fmla="*/ 235 w 1064"/>
                  <a:gd name="T37" fmla="*/ 277 h 915"/>
                  <a:gd name="T38" fmla="*/ 254 w 1064"/>
                  <a:gd name="T39" fmla="*/ 290 h 915"/>
                  <a:gd name="T40" fmla="*/ 269 w 1064"/>
                  <a:gd name="T41" fmla="*/ 315 h 915"/>
                  <a:gd name="T42" fmla="*/ 279 w 1064"/>
                  <a:gd name="T43" fmla="*/ 326 h 915"/>
                  <a:gd name="T44" fmla="*/ 282 w 1064"/>
                  <a:gd name="T45" fmla="*/ 343 h 915"/>
                  <a:gd name="T46" fmla="*/ 294 w 1064"/>
                  <a:gd name="T47" fmla="*/ 360 h 915"/>
                  <a:gd name="T48" fmla="*/ 299 w 1064"/>
                  <a:gd name="T49" fmla="*/ 400 h 915"/>
                  <a:gd name="T50" fmla="*/ 307 w 1064"/>
                  <a:gd name="T51" fmla="*/ 415 h 915"/>
                  <a:gd name="T52" fmla="*/ 311 w 1064"/>
                  <a:gd name="T53" fmla="*/ 437 h 915"/>
                  <a:gd name="T54" fmla="*/ 320 w 1064"/>
                  <a:gd name="T55" fmla="*/ 452 h 915"/>
                  <a:gd name="T56" fmla="*/ 327 w 1064"/>
                  <a:gd name="T57" fmla="*/ 481 h 915"/>
                  <a:gd name="T58" fmla="*/ 339 w 1064"/>
                  <a:gd name="T59" fmla="*/ 494 h 915"/>
                  <a:gd name="T60" fmla="*/ 344 w 1064"/>
                  <a:gd name="T61" fmla="*/ 511 h 915"/>
                  <a:gd name="T62" fmla="*/ 361 w 1064"/>
                  <a:gd name="T63" fmla="*/ 522 h 915"/>
                  <a:gd name="T64" fmla="*/ 369 w 1064"/>
                  <a:gd name="T65" fmla="*/ 545 h 915"/>
                  <a:gd name="T66" fmla="*/ 380 w 1064"/>
                  <a:gd name="T67" fmla="*/ 552 h 915"/>
                  <a:gd name="T68" fmla="*/ 388 w 1064"/>
                  <a:gd name="T69" fmla="*/ 577 h 915"/>
                  <a:gd name="T70" fmla="*/ 405 w 1064"/>
                  <a:gd name="T71" fmla="*/ 596 h 915"/>
                  <a:gd name="T72" fmla="*/ 410 w 1064"/>
                  <a:gd name="T73" fmla="*/ 620 h 915"/>
                  <a:gd name="T74" fmla="*/ 429 w 1064"/>
                  <a:gd name="T75" fmla="*/ 632 h 915"/>
                  <a:gd name="T76" fmla="*/ 444 w 1064"/>
                  <a:gd name="T77" fmla="*/ 660 h 915"/>
                  <a:gd name="T78" fmla="*/ 463 w 1064"/>
                  <a:gd name="T79" fmla="*/ 667 h 915"/>
                  <a:gd name="T80" fmla="*/ 470 w 1064"/>
                  <a:gd name="T81" fmla="*/ 681 h 915"/>
                  <a:gd name="T82" fmla="*/ 485 w 1064"/>
                  <a:gd name="T83" fmla="*/ 686 h 915"/>
                  <a:gd name="T84" fmla="*/ 495 w 1064"/>
                  <a:gd name="T85" fmla="*/ 709 h 915"/>
                  <a:gd name="T86" fmla="*/ 510 w 1064"/>
                  <a:gd name="T87" fmla="*/ 715 h 915"/>
                  <a:gd name="T88" fmla="*/ 515 w 1064"/>
                  <a:gd name="T89" fmla="*/ 735 h 915"/>
                  <a:gd name="T90" fmla="*/ 531 w 1064"/>
                  <a:gd name="T91" fmla="*/ 747 h 915"/>
                  <a:gd name="T92" fmla="*/ 542 w 1064"/>
                  <a:gd name="T93" fmla="*/ 764 h 915"/>
                  <a:gd name="T94" fmla="*/ 568 w 1064"/>
                  <a:gd name="T95" fmla="*/ 769 h 915"/>
                  <a:gd name="T96" fmla="*/ 574 w 1064"/>
                  <a:gd name="T97" fmla="*/ 783 h 915"/>
                  <a:gd name="T98" fmla="*/ 598 w 1064"/>
                  <a:gd name="T99" fmla="*/ 792 h 915"/>
                  <a:gd name="T100" fmla="*/ 606 w 1064"/>
                  <a:gd name="T101" fmla="*/ 809 h 915"/>
                  <a:gd name="T102" fmla="*/ 623 w 1064"/>
                  <a:gd name="T103" fmla="*/ 816 h 915"/>
                  <a:gd name="T104" fmla="*/ 632 w 1064"/>
                  <a:gd name="T105" fmla="*/ 833 h 915"/>
                  <a:gd name="T106" fmla="*/ 656 w 1064"/>
                  <a:gd name="T107" fmla="*/ 841 h 915"/>
                  <a:gd name="T108" fmla="*/ 687 w 1064"/>
                  <a:gd name="T109" fmla="*/ 850 h 915"/>
                  <a:gd name="T110" fmla="*/ 694 w 1064"/>
                  <a:gd name="T111" fmla="*/ 858 h 915"/>
                  <a:gd name="T112" fmla="*/ 717 w 1064"/>
                  <a:gd name="T113" fmla="*/ 875 h 915"/>
                  <a:gd name="T114" fmla="*/ 760 w 1064"/>
                  <a:gd name="T115" fmla="*/ 890 h 915"/>
                  <a:gd name="T116" fmla="*/ 781 w 1064"/>
                  <a:gd name="T117" fmla="*/ 907 h 915"/>
                  <a:gd name="T118" fmla="*/ 1064 w 1064"/>
                  <a:gd name="T119" fmla="*/ 915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4" h="915">
                    <a:moveTo>
                      <a:pt x="0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29" y="5"/>
                    </a:lnTo>
                    <a:lnTo>
                      <a:pt x="29" y="13"/>
                    </a:lnTo>
                    <a:lnTo>
                      <a:pt x="32" y="13"/>
                    </a:lnTo>
                    <a:lnTo>
                      <a:pt x="32" y="26"/>
                    </a:lnTo>
                    <a:lnTo>
                      <a:pt x="44" y="26"/>
                    </a:lnTo>
                    <a:lnTo>
                      <a:pt x="44" y="39"/>
                    </a:lnTo>
                    <a:lnTo>
                      <a:pt x="51" y="39"/>
                    </a:lnTo>
                    <a:lnTo>
                      <a:pt x="51" y="53"/>
                    </a:lnTo>
                    <a:lnTo>
                      <a:pt x="61" y="53"/>
                    </a:lnTo>
                    <a:lnTo>
                      <a:pt x="61" y="68"/>
                    </a:lnTo>
                    <a:lnTo>
                      <a:pt x="72" y="68"/>
                    </a:lnTo>
                    <a:lnTo>
                      <a:pt x="72" y="79"/>
                    </a:lnTo>
                    <a:lnTo>
                      <a:pt x="83" y="79"/>
                    </a:lnTo>
                    <a:lnTo>
                      <a:pt x="83" y="88"/>
                    </a:lnTo>
                    <a:lnTo>
                      <a:pt x="94" y="88"/>
                    </a:lnTo>
                    <a:lnTo>
                      <a:pt x="94" y="102"/>
                    </a:lnTo>
                    <a:lnTo>
                      <a:pt x="106" y="102"/>
                    </a:lnTo>
                    <a:lnTo>
                      <a:pt x="106" y="113"/>
                    </a:lnTo>
                    <a:lnTo>
                      <a:pt x="108" y="113"/>
                    </a:lnTo>
                    <a:lnTo>
                      <a:pt x="108" y="122"/>
                    </a:lnTo>
                    <a:lnTo>
                      <a:pt x="115" y="122"/>
                    </a:lnTo>
                    <a:lnTo>
                      <a:pt x="115" y="132"/>
                    </a:lnTo>
                    <a:lnTo>
                      <a:pt x="123" y="132"/>
                    </a:lnTo>
                    <a:lnTo>
                      <a:pt x="123" y="143"/>
                    </a:lnTo>
                    <a:lnTo>
                      <a:pt x="132" y="143"/>
                    </a:lnTo>
                    <a:lnTo>
                      <a:pt x="132" y="158"/>
                    </a:lnTo>
                    <a:lnTo>
                      <a:pt x="139" y="158"/>
                    </a:lnTo>
                    <a:lnTo>
                      <a:pt x="139" y="166"/>
                    </a:lnTo>
                    <a:lnTo>
                      <a:pt x="147" y="166"/>
                    </a:lnTo>
                    <a:lnTo>
                      <a:pt x="147" y="171"/>
                    </a:lnTo>
                    <a:lnTo>
                      <a:pt x="156" y="171"/>
                    </a:lnTo>
                    <a:lnTo>
                      <a:pt x="156" y="177"/>
                    </a:lnTo>
                    <a:lnTo>
                      <a:pt x="164" y="177"/>
                    </a:lnTo>
                    <a:lnTo>
                      <a:pt x="164" y="187"/>
                    </a:lnTo>
                    <a:lnTo>
                      <a:pt x="171" y="187"/>
                    </a:lnTo>
                    <a:lnTo>
                      <a:pt x="171" y="192"/>
                    </a:lnTo>
                    <a:lnTo>
                      <a:pt x="179" y="192"/>
                    </a:lnTo>
                    <a:lnTo>
                      <a:pt x="179" y="202"/>
                    </a:lnTo>
                    <a:lnTo>
                      <a:pt x="186" y="202"/>
                    </a:lnTo>
                    <a:lnTo>
                      <a:pt x="186" y="209"/>
                    </a:lnTo>
                    <a:lnTo>
                      <a:pt x="190" y="209"/>
                    </a:lnTo>
                    <a:lnTo>
                      <a:pt x="190" y="219"/>
                    </a:lnTo>
                    <a:lnTo>
                      <a:pt x="203" y="219"/>
                    </a:lnTo>
                    <a:lnTo>
                      <a:pt x="203" y="230"/>
                    </a:lnTo>
                    <a:lnTo>
                      <a:pt x="209" y="230"/>
                    </a:lnTo>
                    <a:lnTo>
                      <a:pt x="209" y="237"/>
                    </a:lnTo>
                    <a:lnTo>
                      <a:pt x="217" y="237"/>
                    </a:lnTo>
                    <a:lnTo>
                      <a:pt x="217" y="243"/>
                    </a:lnTo>
                    <a:lnTo>
                      <a:pt x="222" y="243"/>
                    </a:lnTo>
                    <a:lnTo>
                      <a:pt x="222" y="254"/>
                    </a:lnTo>
                    <a:lnTo>
                      <a:pt x="228" y="254"/>
                    </a:lnTo>
                    <a:lnTo>
                      <a:pt x="228" y="264"/>
                    </a:lnTo>
                    <a:lnTo>
                      <a:pt x="235" y="264"/>
                    </a:lnTo>
                    <a:lnTo>
                      <a:pt x="235" y="277"/>
                    </a:lnTo>
                    <a:lnTo>
                      <a:pt x="247" y="277"/>
                    </a:lnTo>
                    <a:lnTo>
                      <a:pt x="247" y="290"/>
                    </a:lnTo>
                    <a:lnTo>
                      <a:pt x="254" y="290"/>
                    </a:lnTo>
                    <a:lnTo>
                      <a:pt x="254" y="305"/>
                    </a:lnTo>
                    <a:lnTo>
                      <a:pt x="269" y="305"/>
                    </a:lnTo>
                    <a:lnTo>
                      <a:pt x="269" y="315"/>
                    </a:lnTo>
                    <a:lnTo>
                      <a:pt x="271" y="315"/>
                    </a:lnTo>
                    <a:lnTo>
                      <a:pt x="271" y="326"/>
                    </a:lnTo>
                    <a:lnTo>
                      <a:pt x="279" y="326"/>
                    </a:lnTo>
                    <a:lnTo>
                      <a:pt x="279" y="337"/>
                    </a:lnTo>
                    <a:lnTo>
                      <a:pt x="282" y="337"/>
                    </a:lnTo>
                    <a:lnTo>
                      <a:pt x="282" y="343"/>
                    </a:lnTo>
                    <a:lnTo>
                      <a:pt x="288" y="343"/>
                    </a:lnTo>
                    <a:lnTo>
                      <a:pt x="288" y="360"/>
                    </a:lnTo>
                    <a:lnTo>
                      <a:pt x="294" y="360"/>
                    </a:lnTo>
                    <a:lnTo>
                      <a:pt x="294" y="383"/>
                    </a:lnTo>
                    <a:lnTo>
                      <a:pt x="299" y="383"/>
                    </a:lnTo>
                    <a:lnTo>
                      <a:pt x="299" y="400"/>
                    </a:lnTo>
                    <a:lnTo>
                      <a:pt x="301" y="400"/>
                    </a:lnTo>
                    <a:lnTo>
                      <a:pt x="301" y="415"/>
                    </a:lnTo>
                    <a:lnTo>
                      <a:pt x="307" y="415"/>
                    </a:lnTo>
                    <a:lnTo>
                      <a:pt x="307" y="432"/>
                    </a:lnTo>
                    <a:lnTo>
                      <a:pt x="311" y="432"/>
                    </a:lnTo>
                    <a:lnTo>
                      <a:pt x="311" y="437"/>
                    </a:lnTo>
                    <a:lnTo>
                      <a:pt x="318" y="437"/>
                    </a:lnTo>
                    <a:lnTo>
                      <a:pt x="318" y="452"/>
                    </a:lnTo>
                    <a:lnTo>
                      <a:pt x="320" y="452"/>
                    </a:lnTo>
                    <a:lnTo>
                      <a:pt x="320" y="466"/>
                    </a:lnTo>
                    <a:lnTo>
                      <a:pt x="327" y="466"/>
                    </a:lnTo>
                    <a:lnTo>
                      <a:pt x="327" y="481"/>
                    </a:lnTo>
                    <a:lnTo>
                      <a:pt x="333" y="481"/>
                    </a:lnTo>
                    <a:lnTo>
                      <a:pt x="333" y="494"/>
                    </a:lnTo>
                    <a:lnTo>
                      <a:pt x="339" y="494"/>
                    </a:lnTo>
                    <a:lnTo>
                      <a:pt x="339" y="505"/>
                    </a:lnTo>
                    <a:lnTo>
                      <a:pt x="344" y="505"/>
                    </a:lnTo>
                    <a:lnTo>
                      <a:pt x="344" y="511"/>
                    </a:lnTo>
                    <a:lnTo>
                      <a:pt x="348" y="511"/>
                    </a:lnTo>
                    <a:lnTo>
                      <a:pt x="348" y="522"/>
                    </a:lnTo>
                    <a:lnTo>
                      <a:pt x="361" y="522"/>
                    </a:lnTo>
                    <a:lnTo>
                      <a:pt x="361" y="528"/>
                    </a:lnTo>
                    <a:lnTo>
                      <a:pt x="369" y="528"/>
                    </a:lnTo>
                    <a:lnTo>
                      <a:pt x="369" y="545"/>
                    </a:lnTo>
                    <a:lnTo>
                      <a:pt x="376" y="545"/>
                    </a:lnTo>
                    <a:lnTo>
                      <a:pt x="376" y="552"/>
                    </a:lnTo>
                    <a:lnTo>
                      <a:pt x="380" y="552"/>
                    </a:lnTo>
                    <a:lnTo>
                      <a:pt x="380" y="569"/>
                    </a:lnTo>
                    <a:lnTo>
                      <a:pt x="388" y="569"/>
                    </a:lnTo>
                    <a:lnTo>
                      <a:pt x="388" y="577"/>
                    </a:lnTo>
                    <a:lnTo>
                      <a:pt x="399" y="577"/>
                    </a:lnTo>
                    <a:lnTo>
                      <a:pt x="399" y="596"/>
                    </a:lnTo>
                    <a:lnTo>
                      <a:pt x="405" y="596"/>
                    </a:lnTo>
                    <a:lnTo>
                      <a:pt x="405" y="613"/>
                    </a:lnTo>
                    <a:lnTo>
                      <a:pt x="410" y="613"/>
                    </a:lnTo>
                    <a:lnTo>
                      <a:pt x="410" y="620"/>
                    </a:lnTo>
                    <a:lnTo>
                      <a:pt x="416" y="620"/>
                    </a:lnTo>
                    <a:lnTo>
                      <a:pt x="416" y="632"/>
                    </a:lnTo>
                    <a:lnTo>
                      <a:pt x="429" y="632"/>
                    </a:lnTo>
                    <a:lnTo>
                      <a:pt x="429" y="639"/>
                    </a:lnTo>
                    <a:lnTo>
                      <a:pt x="444" y="639"/>
                    </a:lnTo>
                    <a:lnTo>
                      <a:pt x="444" y="660"/>
                    </a:lnTo>
                    <a:lnTo>
                      <a:pt x="448" y="660"/>
                    </a:lnTo>
                    <a:lnTo>
                      <a:pt x="448" y="667"/>
                    </a:lnTo>
                    <a:lnTo>
                      <a:pt x="463" y="667"/>
                    </a:lnTo>
                    <a:lnTo>
                      <a:pt x="463" y="675"/>
                    </a:lnTo>
                    <a:lnTo>
                      <a:pt x="470" y="675"/>
                    </a:lnTo>
                    <a:lnTo>
                      <a:pt x="470" y="681"/>
                    </a:lnTo>
                    <a:lnTo>
                      <a:pt x="478" y="681"/>
                    </a:lnTo>
                    <a:lnTo>
                      <a:pt x="478" y="686"/>
                    </a:lnTo>
                    <a:lnTo>
                      <a:pt x="485" y="686"/>
                    </a:lnTo>
                    <a:lnTo>
                      <a:pt x="485" y="694"/>
                    </a:lnTo>
                    <a:lnTo>
                      <a:pt x="495" y="694"/>
                    </a:lnTo>
                    <a:lnTo>
                      <a:pt x="495" y="709"/>
                    </a:lnTo>
                    <a:lnTo>
                      <a:pt x="502" y="709"/>
                    </a:lnTo>
                    <a:lnTo>
                      <a:pt x="502" y="715"/>
                    </a:lnTo>
                    <a:lnTo>
                      <a:pt x="510" y="715"/>
                    </a:lnTo>
                    <a:lnTo>
                      <a:pt x="510" y="726"/>
                    </a:lnTo>
                    <a:lnTo>
                      <a:pt x="515" y="726"/>
                    </a:lnTo>
                    <a:lnTo>
                      <a:pt x="515" y="735"/>
                    </a:lnTo>
                    <a:lnTo>
                      <a:pt x="519" y="735"/>
                    </a:lnTo>
                    <a:lnTo>
                      <a:pt x="519" y="747"/>
                    </a:lnTo>
                    <a:lnTo>
                      <a:pt x="531" y="747"/>
                    </a:lnTo>
                    <a:lnTo>
                      <a:pt x="531" y="752"/>
                    </a:lnTo>
                    <a:lnTo>
                      <a:pt x="542" y="752"/>
                    </a:lnTo>
                    <a:lnTo>
                      <a:pt x="542" y="764"/>
                    </a:lnTo>
                    <a:lnTo>
                      <a:pt x="555" y="764"/>
                    </a:lnTo>
                    <a:lnTo>
                      <a:pt x="555" y="769"/>
                    </a:lnTo>
                    <a:lnTo>
                      <a:pt x="568" y="769"/>
                    </a:lnTo>
                    <a:lnTo>
                      <a:pt x="568" y="777"/>
                    </a:lnTo>
                    <a:lnTo>
                      <a:pt x="574" y="777"/>
                    </a:lnTo>
                    <a:lnTo>
                      <a:pt x="574" y="783"/>
                    </a:lnTo>
                    <a:lnTo>
                      <a:pt x="585" y="783"/>
                    </a:lnTo>
                    <a:lnTo>
                      <a:pt x="585" y="792"/>
                    </a:lnTo>
                    <a:lnTo>
                      <a:pt x="598" y="792"/>
                    </a:lnTo>
                    <a:lnTo>
                      <a:pt x="598" y="798"/>
                    </a:lnTo>
                    <a:lnTo>
                      <a:pt x="606" y="798"/>
                    </a:lnTo>
                    <a:lnTo>
                      <a:pt x="606" y="809"/>
                    </a:lnTo>
                    <a:lnTo>
                      <a:pt x="615" y="809"/>
                    </a:lnTo>
                    <a:lnTo>
                      <a:pt x="615" y="816"/>
                    </a:lnTo>
                    <a:lnTo>
                      <a:pt x="623" y="816"/>
                    </a:lnTo>
                    <a:lnTo>
                      <a:pt x="623" y="824"/>
                    </a:lnTo>
                    <a:lnTo>
                      <a:pt x="632" y="824"/>
                    </a:lnTo>
                    <a:lnTo>
                      <a:pt x="632" y="833"/>
                    </a:lnTo>
                    <a:lnTo>
                      <a:pt x="641" y="833"/>
                    </a:lnTo>
                    <a:lnTo>
                      <a:pt x="641" y="841"/>
                    </a:lnTo>
                    <a:lnTo>
                      <a:pt x="656" y="841"/>
                    </a:lnTo>
                    <a:lnTo>
                      <a:pt x="656" y="845"/>
                    </a:lnTo>
                    <a:lnTo>
                      <a:pt x="687" y="845"/>
                    </a:lnTo>
                    <a:lnTo>
                      <a:pt x="687" y="850"/>
                    </a:lnTo>
                    <a:lnTo>
                      <a:pt x="690" y="850"/>
                    </a:lnTo>
                    <a:lnTo>
                      <a:pt x="690" y="858"/>
                    </a:lnTo>
                    <a:lnTo>
                      <a:pt x="694" y="858"/>
                    </a:lnTo>
                    <a:lnTo>
                      <a:pt x="694" y="867"/>
                    </a:lnTo>
                    <a:lnTo>
                      <a:pt x="717" y="867"/>
                    </a:lnTo>
                    <a:lnTo>
                      <a:pt x="717" y="875"/>
                    </a:lnTo>
                    <a:lnTo>
                      <a:pt x="754" y="875"/>
                    </a:lnTo>
                    <a:lnTo>
                      <a:pt x="754" y="890"/>
                    </a:lnTo>
                    <a:lnTo>
                      <a:pt x="760" y="890"/>
                    </a:lnTo>
                    <a:lnTo>
                      <a:pt x="760" y="896"/>
                    </a:lnTo>
                    <a:lnTo>
                      <a:pt x="781" y="896"/>
                    </a:lnTo>
                    <a:lnTo>
                      <a:pt x="781" y="907"/>
                    </a:lnTo>
                    <a:lnTo>
                      <a:pt x="867" y="907"/>
                    </a:lnTo>
                    <a:lnTo>
                      <a:pt x="867" y="915"/>
                    </a:lnTo>
                    <a:lnTo>
                      <a:pt x="1064" y="915"/>
                    </a:lnTo>
                  </a:path>
                </a:pathLst>
              </a:custGeom>
              <a:noFill/>
              <a:ln w="19050" cap="flat">
                <a:solidFill>
                  <a:srgbClr val="1EA9D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13" name="Group 2012"/>
              <p:cNvGrpSpPr/>
              <p:nvPr/>
            </p:nvGrpSpPr>
            <p:grpSpPr>
              <a:xfrm>
                <a:off x="4433888" y="3732213"/>
                <a:ext cx="865188" cy="306388"/>
                <a:chOff x="4433888" y="3732213"/>
                <a:chExt cx="865188" cy="306388"/>
              </a:xfrm>
            </p:grpSpPr>
            <p:sp>
              <p:nvSpPr>
                <p:cNvPr id="2014" name="Line 259"/>
                <p:cNvSpPr>
                  <a:spLocks noChangeShapeType="1"/>
                </p:cNvSpPr>
                <p:nvPr/>
              </p:nvSpPr>
              <p:spPr bwMode="auto">
                <a:xfrm>
                  <a:off x="5106988" y="399891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5" name="Line 260"/>
                <p:cNvSpPr>
                  <a:spLocks noChangeShapeType="1"/>
                </p:cNvSpPr>
                <p:nvPr/>
              </p:nvSpPr>
              <p:spPr bwMode="auto">
                <a:xfrm>
                  <a:off x="5194300" y="399891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6" name="Line 261"/>
                <p:cNvSpPr>
                  <a:spLocks noChangeShapeType="1"/>
                </p:cNvSpPr>
                <p:nvPr/>
              </p:nvSpPr>
              <p:spPr bwMode="auto">
                <a:xfrm>
                  <a:off x="5146675" y="399891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7" name="Line 262"/>
                <p:cNvSpPr>
                  <a:spLocks noChangeShapeType="1"/>
                </p:cNvSpPr>
                <p:nvPr/>
              </p:nvSpPr>
              <p:spPr bwMode="auto">
                <a:xfrm>
                  <a:off x="5092700" y="399891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8" name="Line 263"/>
                <p:cNvSpPr>
                  <a:spLocks noChangeShapeType="1"/>
                </p:cNvSpPr>
                <p:nvPr/>
              </p:nvSpPr>
              <p:spPr bwMode="auto">
                <a:xfrm>
                  <a:off x="5054600" y="399891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9" name="Line 264"/>
                <p:cNvSpPr>
                  <a:spLocks noChangeShapeType="1"/>
                </p:cNvSpPr>
                <p:nvPr/>
              </p:nvSpPr>
              <p:spPr bwMode="auto">
                <a:xfrm>
                  <a:off x="5078413" y="399891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0" name="Line 265"/>
                <p:cNvSpPr>
                  <a:spLocks noChangeShapeType="1"/>
                </p:cNvSpPr>
                <p:nvPr/>
              </p:nvSpPr>
              <p:spPr bwMode="auto">
                <a:xfrm>
                  <a:off x="5065713" y="399891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1" name="Line 266"/>
                <p:cNvSpPr>
                  <a:spLocks noChangeShapeType="1"/>
                </p:cNvSpPr>
                <p:nvPr/>
              </p:nvSpPr>
              <p:spPr bwMode="auto">
                <a:xfrm>
                  <a:off x="5035550" y="399891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2" name="Line 267"/>
                <p:cNvSpPr>
                  <a:spLocks noChangeShapeType="1"/>
                </p:cNvSpPr>
                <p:nvPr/>
              </p:nvSpPr>
              <p:spPr bwMode="auto">
                <a:xfrm>
                  <a:off x="5018088" y="399891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3" name="Line 268"/>
                <p:cNvSpPr>
                  <a:spLocks noChangeShapeType="1"/>
                </p:cNvSpPr>
                <p:nvPr/>
              </p:nvSpPr>
              <p:spPr bwMode="auto">
                <a:xfrm>
                  <a:off x="4991100" y="399891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4" name="Line 269"/>
                <p:cNvSpPr>
                  <a:spLocks noChangeShapeType="1"/>
                </p:cNvSpPr>
                <p:nvPr/>
              </p:nvSpPr>
              <p:spPr bwMode="auto">
                <a:xfrm>
                  <a:off x="4997450" y="399891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5" name="Line 270"/>
                <p:cNvSpPr>
                  <a:spLocks noChangeShapeType="1"/>
                </p:cNvSpPr>
                <p:nvPr/>
              </p:nvSpPr>
              <p:spPr bwMode="auto">
                <a:xfrm>
                  <a:off x="4943475" y="39846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6" name="Line 271"/>
                <p:cNvSpPr>
                  <a:spLocks noChangeShapeType="1"/>
                </p:cNvSpPr>
                <p:nvPr/>
              </p:nvSpPr>
              <p:spPr bwMode="auto">
                <a:xfrm>
                  <a:off x="4926013" y="39846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7" name="Line 272"/>
                <p:cNvSpPr>
                  <a:spLocks noChangeShapeType="1"/>
                </p:cNvSpPr>
                <p:nvPr/>
              </p:nvSpPr>
              <p:spPr bwMode="auto">
                <a:xfrm>
                  <a:off x="4913313" y="39846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8" name="Line 273"/>
                <p:cNvSpPr>
                  <a:spLocks noChangeShapeType="1"/>
                </p:cNvSpPr>
                <p:nvPr/>
              </p:nvSpPr>
              <p:spPr bwMode="auto">
                <a:xfrm>
                  <a:off x="4895850" y="39846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9" name="Line 274"/>
                <p:cNvSpPr>
                  <a:spLocks noChangeShapeType="1"/>
                </p:cNvSpPr>
                <p:nvPr/>
              </p:nvSpPr>
              <p:spPr bwMode="auto">
                <a:xfrm>
                  <a:off x="4884738" y="39846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0" name="Line 275"/>
                <p:cNvSpPr>
                  <a:spLocks noChangeShapeType="1"/>
                </p:cNvSpPr>
                <p:nvPr/>
              </p:nvSpPr>
              <p:spPr bwMode="auto">
                <a:xfrm>
                  <a:off x="4783138" y="39338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1" name="Line 276"/>
                <p:cNvSpPr>
                  <a:spLocks noChangeShapeType="1"/>
                </p:cNvSpPr>
                <p:nvPr/>
              </p:nvSpPr>
              <p:spPr bwMode="auto">
                <a:xfrm>
                  <a:off x="4770438" y="39338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2" name="Line 277"/>
                <p:cNvSpPr>
                  <a:spLocks noChangeShapeType="1"/>
                </p:cNvSpPr>
                <p:nvPr/>
              </p:nvSpPr>
              <p:spPr bwMode="auto">
                <a:xfrm>
                  <a:off x="4759325" y="39338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3" name="Line 278"/>
                <p:cNvSpPr>
                  <a:spLocks noChangeShapeType="1"/>
                </p:cNvSpPr>
                <p:nvPr/>
              </p:nvSpPr>
              <p:spPr bwMode="auto">
                <a:xfrm>
                  <a:off x="4433888" y="373221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4" name="Line 279"/>
                <p:cNvSpPr>
                  <a:spLocks noChangeShapeType="1"/>
                </p:cNvSpPr>
                <p:nvPr/>
              </p:nvSpPr>
              <p:spPr bwMode="auto">
                <a:xfrm>
                  <a:off x="5281613" y="399891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5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5262563" y="4017963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01" name="Group 2000"/>
            <p:cNvGrpSpPr/>
            <p:nvPr/>
          </p:nvGrpSpPr>
          <p:grpSpPr>
            <a:xfrm>
              <a:off x="3586163" y="2565401"/>
              <a:ext cx="1563688" cy="1565275"/>
              <a:chOff x="3586163" y="2565401"/>
              <a:chExt cx="1563688" cy="1565275"/>
            </a:xfrm>
          </p:grpSpPr>
          <p:sp>
            <p:nvSpPr>
              <p:cNvPr id="2002" name="Freeform 314"/>
              <p:cNvSpPr>
                <a:spLocks/>
              </p:cNvSpPr>
              <p:nvPr/>
            </p:nvSpPr>
            <p:spPr bwMode="auto">
              <a:xfrm>
                <a:off x="3586163" y="2565401"/>
                <a:ext cx="1547813" cy="1547813"/>
              </a:xfrm>
              <a:custGeom>
                <a:avLst/>
                <a:gdLst>
                  <a:gd name="T0" fmla="*/ 6 w 519"/>
                  <a:gd name="T1" fmla="*/ 4 h 517"/>
                  <a:gd name="T2" fmla="*/ 20 w 519"/>
                  <a:gd name="T3" fmla="*/ 9 h 517"/>
                  <a:gd name="T4" fmla="*/ 27 w 519"/>
                  <a:gd name="T5" fmla="*/ 25 h 517"/>
                  <a:gd name="T6" fmla="*/ 38 w 519"/>
                  <a:gd name="T7" fmla="*/ 27 h 517"/>
                  <a:gd name="T8" fmla="*/ 42 w 519"/>
                  <a:gd name="T9" fmla="*/ 35 h 517"/>
                  <a:gd name="T10" fmla="*/ 51 w 519"/>
                  <a:gd name="T11" fmla="*/ 39 h 517"/>
                  <a:gd name="T12" fmla="*/ 56 w 519"/>
                  <a:gd name="T13" fmla="*/ 54 h 517"/>
                  <a:gd name="T14" fmla="*/ 69 w 519"/>
                  <a:gd name="T15" fmla="*/ 65 h 517"/>
                  <a:gd name="T16" fmla="*/ 71 w 519"/>
                  <a:gd name="T17" fmla="*/ 74 h 517"/>
                  <a:gd name="T18" fmla="*/ 76 w 519"/>
                  <a:gd name="T19" fmla="*/ 78 h 517"/>
                  <a:gd name="T20" fmla="*/ 79 w 519"/>
                  <a:gd name="T21" fmla="*/ 90 h 517"/>
                  <a:gd name="T22" fmla="*/ 89 w 519"/>
                  <a:gd name="T23" fmla="*/ 93 h 517"/>
                  <a:gd name="T24" fmla="*/ 94 w 519"/>
                  <a:gd name="T25" fmla="*/ 105 h 517"/>
                  <a:gd name="T26" fmla="*/ 103 w 519"/>
                  <a:gd name="T27" fmla="*/ 109 h 517"/>
                  <a:gd name="T28" fmla="*/ 107 w 519"/>
                  <a:gd name="T29" fmla="*/ 129 h 517"/>
                  <a:gd name="T30" fmla="*/ 116 w 519"/>
                  <a:gd name="T31" fmla="*/ 138 h 517"/>
                  <a:gd name="T32" fmla="*/ 122 w 519"/>
                  <a:gd name="T33" fmla="*/ 154 h 517"/>
                  <a:gd name="T34" fmla="*/ 134 w 519"/>
                  <a:gd name="T35" fmla="*/ 156 h 517"/>
                  <a:gd name="T36" fmla="*/ 137 w 519"/>
                  <a:gd name="T37" fmla="*/ 168 h 517"/>
                  <a:gd name="T38" fmla="*/ 145 w 519"/>
                  <a:gd name="T39" fmla="*/ 172 h 517"/>
                  <a:gd name="T40" fmla="*/ 150 w 519"/>
                  <a:gd name="T41" fmla="*/ 193 h 517"/>
                  <a:gd name="T42" fmla="*/ 157 w 519"/>
                  <a:gd name="T43" fmla="*/ 196 h 517"/>
                  <a:gd name="T44" fmla="*/ 162 w 519"/>
                  <a:gd name="T45" fmla="*/ 210 h 517"/>
                  <a:gd name="T46" fmla="*/ 171 w 519"/>
                  <a:gd name="T47" fmla="*/ 222 h 517"/>
                  <a:gd name="T48" fmla="*/ 174 w 519"/>
                  <a:gd name="T49" fmla="*/ 233 h 517"/>
                  <a:gd name="T50" fmla="*/ 183 w 519"/>
                  <a:gd name="T51" fmla="*/ 235 h 517"/>
                  <a:gd name="T52" fmla="*/ 187 w 519"/>
                  <a:gd name="T53" fmla="*/ 255 h 517"/>
                  <a:gd name="T54" fmla="*/ 194 w 519"/>
                  <a:gd name="T55" fmla="*/ 263 h 517"/>
                  <a:gd name="T56" fmla="*/ 201 w 519"/>
                  <a:gd name="T57" fmla="*/ 279 h 517"/>
                  <a:gd name="T58" fmla="*/ 209 w 519"/>
                  <a:gd name="T59" fmla="*/ 285 h 517"/>
                  <a:gd name="T60" fmla="*/ 213 w 519"/>
                  <a:gd name="T61" fmla="*/ 296 h 517"/>
                  <a:gd name="T62" fmla="*/ 217 w 519"/>
                  <a:gd name="T63" fmla="*/ 301 h 517"/>
                  <a:gd name="T64" fmla="*/ 221 w 519"/>
                  <a:gd name="T65" fmla="*/ 312 h 517"/>
                  <a:gd name="T66" fmla="*/ 230 w 519"/>
                  <a:gd name="T67" fmla="*/ 316 h 517"/>
                  <a:gd name="T68" fmla="*/ 239 w 519"/>
                  <a:gd name="T69" fmla="*/ 333 h 517"/>
                  <a:gd name="T70" fmla="*/ 246 w 519"/>
                  <a:gd name="T71" fmla="*/ 336 h 517"/>
                  <a:gd name="T72" fmla="*/ 252 w 519"/>
                  <a:gd name="T73" fmla="*/ 345 h 517"/>
                  <a:gd name="T74" fmla="*/ 259 w 519"/>
                  <a:gd name="T75" fmla="*/ 350 h 517"/>
                  <a:gd name="T76" fmla="*/ 267 w 519"/>
                  <a:gd name="T77" fmla="*/ 359 h 517"/>
                  <a:gd name="T78" fmla="*/ 273 w 519"/>
                  <a:gd name="T79" fmla="*/ 363 h 517"/>
                  <a:gd name="T80" fmla="*/ 276 w 519"/>
                  <a:gd name="T81" fmla="*/ 372 h 517"/>
                  <a:gd name="T82" fmla="*/ 282 w 519"/>
                  <a:gd name="T83" fmla="*/ 376 h 517"/>
                  <a:gd name="T84" fmla="*/ 287 w 519"/>
                  <a:gd name="T85" fmla="*/ 385 h 517"/>
                  <a:gd name="T86" fmla="*/ 293 w 519"/>
                  <a:gd name="T87" fmla="*/ 389 h 517"/>
                  <a:gd name="T88" fmla="*/ 300 w 519"/>
                  <a:gd name="T89" fmla="*/ 409 h 517"/>
                  <a:gd name="T90" fmla="*/ 310 w 519"/>
                  <a:gd name="T91" fmla="*/ 413 h 517"/>
                  <a:gd name="T92" fmla="*/ 317 w 519"/>
                  <a:gd name="T93" fmla="*/ 426 h 517"/>
                  <a:gd name="T94" fmla="*/ 332 w 519"/>
                  <a:gd name="T95" fmla="*/ 430 h 517"/>
                  <a:gd name="T96" fmla="*/ 336 w 519"/>
                  <a:gd name="T97" fmla="*/ 439 h 517"/>
                  <a:gd name="T98" fmla="*/ 355 w 519"/>
                  <a:gd name="T99" fmla="*/ 444 h 517"/>
                  <a:gd name="T100" fmla="*/ 363 w 519"/>
                  <a:gd name="T101" fmla="*/ 451 h 517"/>
                  <a:gd name="T102" fmla="*/ 377 w 519"/>
                  <a:gd name="T103" fmla="*/ 454 h 517"/>
                  <a:gd name="T104" fmla="*/ 380 w 519"/>
                  <a:gd name="T105" fmla="*/ 461 h 517"/>
                  <a:gd name="T106" fmla="*/ 394 w 519"/>
                  <a:gd name="T107" fmla="*/ 465 h 517"/>
                  <a:gd name="T108" fmla="*/ 405 w 519"/>
                  <a:gd name="T109" fmla="*/ 471 h 517"/>
                  <a:gd name="T110" fmla="*/ 409 w 519"/>
                  <a:gd name="T111" fmla="*/ 475 h 517"/>
                  <a:gd name="T112" fmla="*/ 417 w 519"/>
                  <a:gd name="T113" fmla="*/ 488 h 517"/>
                  <a:gd name="T114" fmla="*/ 437 w 519"/>
                  <a:gd name="T115" fmla="*/ 491 h 517"/>
                  <a:gd name="T116" fmla="*/ 456 w 519"/>
                  <a:gd name="T117" fmla="*/ 501 h 517"/>
                  <a:gd name="T118" fmla="*/ 485 w 519"/>
                  <a:gd name="T119" fmla="*/ 50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19" h="517">
                    <a:moveTo>
                      <a:pt x="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69" y="70"/>
                      <a:pt x="69" y="70"/>
                      <a:pt x="69" y="70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4" y="74"/>
                      <a:pt x="74" y="74"/>
                      <a:pt x="74" y="74"/>
                    </a:cubicBezTo>
                    <a:cubicBezTo>
                      <a:pt x="74" y="78"/>
                      <a:pt x="74" y="78"/>
                      <a:pt x="74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3" y="109"/>
                      <a:pt x="103" y="109"/>
                      <a:pt x="103" y="109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7" y="117"/>
                      <a:pt x="107" y="117"/>
                      <a:pt x="107" y="117"/>
                    </a:cubicBezTo>
                    <a:cubicBezTo>
                      <a:pt x="107" y="129"/>
                      <a:pt x="107" y="129"/>
                      <a:pt x="107" y="129"/>
                    </a:cubicBezTo>
                    <a:cubicBezTo>
                      <a:pt x="112" y="129"/>
                      <a:pt x="112" y="129"/>
                      <a:pt x="112" y="129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6" y="138"/>
                      <a:pt x="116" y="138"/>
                      <a:pt x="116" y="138"/>
                    </a:cubicBezTo>
                    <a:cubicBezTo>
                      <a:pt x="116" y="147"/>
                      <a:pt x="116" y="147"/>
                      <a:pt x="116" y="147"/>
                    </a:cubicBezTo>
                    <a:cubicBezTo>
                      <a:pt x="122" y="147"/>
                      <a:pt x="122" y="147"/>
                      <a:pt x="122" y="147"/>
                    </a:cubicBezTo>
                    <a:cubicBezTo>
                      <a:pt x="122" y="154"/>
                      <a:pt x="122" y="154"/>
                      <a:pt x="122" y="154"/>
                    </a:cubicBezTo>
                    <a:cubicBezTo>
                      <a:pt x="129" y="154"/>
                      <a:pt x="129" y="154"/>
                      <a:pt x="129" y="154"/>
                    </a:cubicBezTo>
                    <a:cubicBezTo>
                      <a:pt x="129" y="156"/>
                      <a:pt x="129" y="156"/>
                      <a:pt x="129" y="156"/>
                    </a:cubicBez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34" y="162"/>
                      <a:pt x="134" y="162"/>
                      <a:pt x="134" y="162"/>
                    </a:cubicBezTo>
                    <a:cubicBezTo>
                      <a:pt x="137" y="162"/>
                      <a:pt x="137" y="162"/>
                      <a:pt x="137" y="162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1" y="168"/>
                      <a:pt x="141" y="168"/>
                      <a:pt x="141" y="168"/>
                    </a:cubicBezTo>
                    <a:cubicBezTo>
                      <a:pt x="141" y="172"/>
                      <a:pt x="141" y="172"/>
                      <a:pt x="141" y="172"/>
                    </a:cubicBezTo>
                    <a:cubicBezTo>
                      <a:pt x="145" y="172"/>
                      <a:pt x="145" y="172"/>
                      <a:pt x="145" y="172"/>
                    </a:cubicBezTo>
                    <a:cubicBezTo>
                      <a:pt x="145" y="185"/>
                      <a:pt x="145" y="185"/>
                      <a:pt x="145" y="185"/>
                    </a:cubicBezTo>
                    <a:cubicBezTo>
                      <a:pt x="150" y="185"/>
                      <a:pt x="150" y="185"/>
                      <a:pt x="150" y="185"/>
                    </a:cubicBezTo>
                    <a:cubicBezTo>
                      <a:pt x="150" y="193"/>
                      <a:pt x="150" y="193"/>
                      <a:pt x="150" y="193"/>
                    </a:cubicBezTo>
                    <a:cubicBezTo>
                      <a:pt x="154" y="193"/>
                      <a:pt x="154" y="193"/>
                      <a:pt x="154" y="193"/>
                    </a:cubicBezTo>
                    <a:cubicBezTo>
                      <a:pt x="154" y="196"/>
                      <a:pt x="154" y="196"/>
                      <a:pt x="154" y="196"/>
                    </a:cubicBezTo>
                    <a:cubicBezTo>
                      <a:pt x="157" y="196"/>
                      <a:pt x="157" y="196"/>
                      <a:pt x="157" y="196"/>
                    </a:cubicBezTo>
                    <a:cubicBezTo>
                      <a:pt x="157" y="202"/>
                      <a:pt x="157" y="202"/>
                      <a:pt x="157" y="202"/>
                    </a:cubicBezTo>
                    <a:cubicBezTo>
                      <a:pt x="162" y="202"/>
                      <a:pt x="162" y="202"/>
                      <a:pt x="162" y="202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66" y="222"/>
                      <a:pt x="166" y="222"/>
                      <a:pt x="166" y="222"/>
                    </a:cubicBezTo>
                    <a:cubicBezTo>
                      <a:pt x="171" y="222"/>
                      <a:pt x="171" y="222"/>
                      <a:pt x="171" y="222"/>
                    </a:cubicBezTo>
                    <a:cubicBezTo>
                      <a:pt x="171" y="229"/>
                      <a:pt x="171" y="229"/>
                      <a:pt x="171" y="229"/>
                    </a:cubicBezTo>
                    <a:cubicBezTo>
                      <a:pt x="174" y="229"/>
                      <a:pt x="174" y="229"/>
                      <a:pt x="174" y="229"/>
                    </a:cubicBezTo>
                    <a:cubicBezTo>
                      <a:pt x="174" y="233"/>
                      <a:pt x="174" y="233"/>
                      <a:pt x="174" y="233"/>
                    </a:cubicBezTo>
                    <a:cubicBezTo>
                      <a:pt x="179" y="233"/>
                      <a:pt x="179" y="233"/>
                      <a:pt x="179" y="233"/>
                    </a:cubicBezTo>
                    <a:cubicBezTo>
                      <a:pt x="179" y="235"/>
                      <a:pt x="179" y="235"/>
                      <a:pt x="179" y="235"/>
                    </a:cubicBezTo>
                    <a:cubicBezTo>
                      <a:pt x="183" y="235"/>
                      <a:pt x="183" y="235"/>
                      <a:pt x="183" y="235"/>
                    </a:cubicBezTo>
                    <a:cubicBezTo>
                      <a:pt x="183" y="241"/>
                      <a:pt x="183" y="241"/>
                      <a:pt x="183" y="241"/>
                    </a:cubicBezTo>
                    <a:cubicBezTo>
                      <a:pt x="187" y="241"/>
                      <a:pt x="187" y="241"/>
                      <a:pt x="187" y="241"/>
                    </a:cubicBezTo>
                    <a:cubicBezTo>
                      <a:pt x="187" y="255"/>
                      <a:pt x="187" y="255"/>
                      <a:pt x="187" y="255"/>
                    </a:cubicBezTo>
                    <a:cubicBezTo>
                      <a:pt x="192" y="255"/>
                      <a:pt x="192" y="255"/>
                      <a:pt x="192" y="255"/>
                    </a:cubicBezTo>
                    <a:cubicBezTo>
                      <a:pt x="192" y="263"/>
                      <a:pt x="192" y="263"/>
                      <a:pt x="192" y="263"/>
                    </a:cubicBezTo>
                    <a:cubicBezTo>
                      <a:pt x="194" y="263"/>
                      <a:pt x="194" y="263"/>
                      <a:pt x="194" y="263"/>
                    </a:cubicBezTo>
                    <a:cubicBezTo>
                      <a:pt x="194" y="269"/>
                      <a:pt x="194" y="269"/>
                      <a:pt x="194" y="269"/>
                    </a:cubicBezTo>
                    <a:cubicBezTo>
                      <a:pt x="201" y="269"/>
                      <a:pt x="201" y="269"/>
                      <a:pt x="201" y="269"/>
                    </a:cubicBezTo>
                    <a:cubicBezTo>
                      <a:pt x="201" y="279"/>
                      <a:pt x="201" y="279"/>
                      <a:pt x="201" y="279"/>
                    </a:cubicBezTo>
                    <a:cubicBezTo>
                      <a:pt x="205" y="279"/>
                      <a:pt x="205" y="279"/>
                      <a:pt x="205" y="279"/>
                    </a:cubicBezTo>
                    <a:cubicBezTo>
                      <a:pt x="205" y="285"/>
                      <a:pt x="205" y="285"/>
                      <a:pt x="205" y="285"/>
                    </a:cubicBezTo>
                    <a:cubicBezTo>
                      <a:pt x="209" y="285"/>
                      <a:pt x="209" y="285"/>
                      <a:pt x="209" y="285"/>
                    </a:cubicBezTo>
                    <a:cubicBezTo>
                      <a:pt x="209" y="290"/>
                      <a:pt x="209" y="290"/>
                      <a:pt x="209" y="290"/>
                    </a:cubicBezTo>
                    <a:cubicBezTo>
                      <a:pt x="213" y="290"/>
                      <a:pt x="213" y="290"/>
                      <a:pt x="213" y="290"/>
                    </a:cubicBezTo>
                    <a:cubicBezTo>
                      <a:pt x="213" y="296"/>
                      <a:pt x="213" y="296"/>
                      <a:pt x="213" y="296"/>
                    </a:cubicBezTo>
                    <a:cubicBezTo>
                      <a:pt x="215" y="296"/>
                      <a:pt x="215" y="296"/>
                      <a:pt x="215" y="296"/>
                    </a:cubicBezTo>
                    <a:cubicBezTo>
                      <a:pt x="215" y="301"/>
                      <a:pt x="215" y="301"/>
                      <a:pt x="215" y="301"/>
                    </a:cubicBezTo>
                    <a:cubicBezTo>
                      <a:pt x="217" y="301"/>
                      <a:pt x="217" y="301"/>
                      <a:pt x="217" y="301"/>
                    </a:cubicBezTo>
                    <a:cubicBezTo>
                      <a:pt x="217" y="306"/>
                      <a:pt x="217" y="306"/>
                      <a:pt x="217" y="306"/>
                    </a:cubicBezTo>
                    <a:cubicBezTo>
                      <a:pt x="221" y="306"/>
                      <a:pt x="221" y="306"/>
                      <a:pt x="221" y="306"/>
                    </a:cubicBezTo>
                    <a:cubicBezTo>
                      <a:pt x="221" y="312"/>
                      <a:pt x="221" y="312"/>
                      <a:pt x="221" y="312"/>
                    </a:cubicBezTo>
                    <a:cubicBezTo>
                      <a:pt x="227" y="312"/>
                      <a:pt x="227" y="312"/>
                      <a:pt x="227" y="312"/>
                    </a:cubicBezTo>
                    <a:cubicBezTo>
                      <a:pt x="227" y="316"/>
                      <a:pt x="227" y="316"/>
                      <a:pt x="227" y="316"/>
                    </a:cubicBezTo>
                    <a:cubicBezTo>
                      <a:pt x="230" y="316"/>
                      <a:pt x="230" y="316"/>
                      <a:pt x="230" y="316"/>
                    </a:cubicBezTo>
                    <a:cubicBezTo>
                      <a:pt x="230" y="322"/>
                      <a:pt x="230" y="322"/>
                      <a:pt x="230" y="322"/>
                    </a:cubicBezTo>
                    <a:cubicBezTo>
                      <a:pt x="239" y="322"/>
                      <a:pt x="239" y="322"/>
                      <a:pt x="239" y="322"/>
                    </a:cubicBezTo>
                    <a:cubicBezTo>
                      <a:pt x="239" y="333"/>
                      <a:pt x="239" y="333"/>
                      <a:pt x="239" y="333"/>
                    </a:cubicBezTo>
                    <a:cubicBezTo>
                      <a:pt x="242" y="333"/>
                      <a:pt x="242" y="333"/>
                      <a:pt x="242" y="333"/>
                    </a:cubicBezTo>
                    <a:cubicBezTo>
                      <a:pt x="242" y="336"/>
                      <a:pt x="242" y="336"/>
                      <a:pt x="242" y="336"/>
                    </a:cubicBezTo>
                    <a:cubicBezTo>
                      <a:pt x="246" y="336"/>
                      <a:pt x="246" y="336"/>
                      <a:pt x="246" y="336"/>
                    </a:cubicBezTo>
                    <a:cubicBezTo>
                      <a:pt x="246" y="338"/>
                      <a:pt x="246" y="338"/>
                      <a:pt x="246" y="338"/>
                    </a:cubicBezTo>
                    <a:cubicBezTo>
                      <a:pt x="252" y="338"/>
                      <a:pt x="252" y="338"/>
                      <a:pt x="252" y="338"/>
                    </a:cubicBezTo>
                    <a:cubicBezTo>
                      <a:pt x="252" y="345"/>
                      <a:pt x="252" y="345"/>
                      <a:pt x="252" y="345"/>
                    </a:cubicBezTo>
                    <a:cubicBezTo>
                      <a:pt x="254" y="345"/>
                      <a:pt x="254" y="345"/>
                      <a:pt x="254" y="345"/>
                    </a:cubicBezTo>
                    <a:cubicBezTo>
                      <a:pt x="254" y="350"/>
                      <a:pt x="254" y="350"/>
                      <a:pt x="254" y="350"/>
                    </a:cubicBezTo>
                    <a:cubicBezTo>
                      <a:pt x="259" y="350"/>
                      <a:pt x="259" y="350"/>
                      <a:pt x="259" y="350"/>
                    </a:cubicBezTo>
                    <a:cubicBezTo>
                      <a:pt x="259" y="354"/>
                      <a:pt x="259" y="354"/>
                      <a:pt x="259" y="354"/>
                    </a:cubicBezTo>
                    <a:cubicBezTo>
                      <a:pt x="267" y="354"/>
                      <a:pt x="267" y="354"/>
                      <a:pt x="267" y="354"/>
                    </a:cubicBezTo>
                    <a:cubicBezTo>
                      <a:pt x="267" y="359"/>
                      <a:pt x="267" y="359"/>
                      <a:pt x="267" y="359"/>
                    </a:cubicBezTo>
                    <a:cubicBezTo>
                      <a:pt x="269" y="359"/>
                      <a:pt x="269" y="359"/>
                      <a:pt x="269" y="359"/>
                    </a:cubicBezTo>
                    <a:cubicBezTo>
                      <a:pt x="269" y="363"/>
                      <a:pt x="269" y="363"/>
                      <a:pt x="269" y="363"/>
                    </a:cubicBezTo>
                    <a:cubicBezTo>
                      <a:pt x="273" y="363"/>
                      <a:pt x="273" y="363"/>
                      <a:pt x="273" y="363"/>
                    </a:cubicBezTo>
                    <a:cubicBezTo>
                      <a:pt x="273" y="363"/>
                      <a:pt x="273" y="367"/>
                      <a:pt x="273" y="367"/>
                    </a:cubicBezTo>
                    <a:cubicBezTo>
                      <a:pt x="273" y="367"/>
                      <a:pt x="276" y="367"/>
                      <a:pt x="276" y="367"/>
                    </a:cubicBezTo>
                    <a:cubicBezTo>
                      <a:pt x="276" y="372"/>
                      <a:pt x="276" y="372"/>
                      <a:pt x="276" y="372"/>
                    </a:cubicBezTo>
                    <a:cubicBezTo>
                      <a:pt x="279" y="372"/>
                      <a:pt x="279" y="372"/>
                      <a:pt x="279" y="372"/>
                    </a:cubicBezTo>
                    <a:cubicBezTo>
                      <a:pt x="279" y="376"/>
                      <a:pt x="279" y="376"/>
                      <a:pt x="279" y="376"/>
                    </a:cubicBezTo>
                    <a:cubicBezTo>
                      <a:pt x="282" y="376"/>
                      <a:pt x="282" y="376"/>
                      <a:pt x="282" y="376"/>
                    </a:cubicBezTo>
                    <a:cubicBezTo>
                      <a:pt x="282" y="381"/>
                      <a:pt x="282" y="381"/>
                      <a:pt x="282" y="381"/>
                    </a:cubicBezTo>
                    <a:cubicBezTo>
                      <a:pt x="287" y="381"/>
                      <a:pt x="287" y="381"/>
                      <a:pt x="287" y="381"/>
                    </a:cubicBezTo>
                    <a:cubicBezTo>
                      <a:pt x="287" y="385"/>
                      <a:pt x="287" y="385"/>
                      <a:pt x="287" y="385"/>
                    </a:cubicBezTo>
                    <a:cubicBezTo>
                      <a:pt x="290" y="385"/>
                      <a:pt x="290" y="385"/>
                      <a:pt x="290" y="385"/>
                    </a:cubicBezTo>
                    <a:cubicBezTo>
                      <a:pt x="290" y="389"/>
                      <a:pt x="290" y="389"/>
                      <a:pt x="290" y="389"/>
                    </a:cubicBezTo>
                    <a:cubicBezTo>
                      <a:pt x="293" y="389"/>
                      <a:pt x="293" y="389"/>
                      <a:pt x="293" y="389"/>
                    </a:cubicBezTo>
                    <a:cubicBezTo>
                      <a:pt x="293" y="401"/>
                      <a:pt x="293" y="401"/>
                      <a:pt x="293" y="401"/>
                    </a:cubicBezTo>
                    <a:cubicBezTo>
                      <a:pt x="300" y="401"/>
                      <a:pt x="300" y="401"/>
                      <a:pt x="300" y="401"/>
                    </a:cubicBezTo>
                    <a:cubicBezTo>
                      <a:pt x="300" y="409"/>
                      <a:pt x="300" y="409"/>
                      <a:pt x="300" y="409"/>
                    </a:cubicBezTo>
                    <a:cubicBezTo>
                      <a:pt x="306" y="409"/>
                      <a:pt x="306" y="409"/>
                      <a:pt x="306" y="409"/>
                    </a:cubicBezTo>
                    <a:cubicBezTo>
                      <a:pt x="306" y="413"/>
                      <a:pt x="306" y="413"/>
                      <a:pt x="306" y="413"/>
                    </a:cubicBezTo>
                    <a:cubicBezTo>
                      <a:pt x="310" y="413"/>
                      <a:pt x="310" y="413"/>
                      <a:pt x="310" y="413"/>
                    </a:cubicBezTo>
                    <a:cubicBezTo>
                      <a:pt x="310" y="416"/>
                      <a:pt x="310" y="416"/>
                      <a:pt x="310" y="416"/>
                    </a:cubicBezTo>
                    <a:cubicBezTo>
                      <a:pt x="317" y="416"/>
                      <a:pt x="317" y="416"/>
                      <a:pt x="317" y="416"/>
                    </a:cubicBezTo>
                    <a:cubicBezTo>
                      <a:pt x="317" y="426"/>
                      <a:pt x="317" y="426"/>
                      <a:pt x="317" y="426"/>
                    </a:cubicBezTo>
                    <a:cubicBezTo>
                      <a:pt x="324" y="426"/>
                      <a:pt x="324" y="426"/>
                      <a:pt x="324" y="426"/>
                    </a:cubicBezTo>
                    <a:cubicBezTo>
                      <a:pt x="324" y="430"/>
                      <a:pt x="324" y="430"/>
                      <a:pt x="324" y="430"/>
                    </a:cubicBezTo>
                    <a:cubicBezTo>
                      <a:pt x="332" y="430"/>
                      <a:pt x="332" y="430"/>
                      <a:pt x="332" y="430"/>
                    </a:cubicBezTo>
                    <a:cubicBezTo>
                      <a:pt x="332" y="434"/>
                      <a:pt x="332" y="434"/>
                      <a:pt x="332" y="434"/>
                    </a:cubicBezTo>
                    <a:cubicBezTo>
                      <a:pt x="336" y="434"/>
                      <a:pt x="336" y="434"/>
                      <a:pt x="336" y="434"/>
                    </a:cubicBezTo>
                    <a:cubicBezTo>
                      <a:pt x="336" y="439"/>
                      <a:pt x="336" y="439"/>
                      <a:pt x="336" y="439"/>
                    </a:cubicBezTo>
                    <a:cubicBezTo>
                      <a:pt x="342" y="439"/>
                      <a:pt x="342" y="439"/>
                      <a:pt x="342" y="439"/>
                    </a:cubicBezTo>
                    <a:cubicBezTo>
                      <a:pt x="342" y="444"/>
                      <a:pt x="342" y="444"/>
                      <a:pt x="342" y="444"/>
                    </a:cubicBezTo>
                    <a:cubicBezTo>
                      <a:pt x="355" y="444"/>
                      <a:pt x="355" y="444"/>
                      <a:pt x="355" y="444"/>
                    </a:cubicBezTo>
                    <a:cubicBezTo>
                      <a:pt x="355" y="447"/>
                      <a:pt x="355" y="447"/>
                      <a:pt x="355" y="447"/>
                    </a:cubicBezTo>
                    <a:cubicBezTo>
                      <a:pt x="363" y="447"/>
                      <a:pt x="363" y="447"/>
                      <a:pt x="363" y="447"/>
                    </a:cubicBezTo>
                    <a:cubicBezTo>
                      <a:pt x="363" y="451"/>
                      <a:pt x="363" y="451"/>
                      <a:pt x="363" y="451"/>
                    </a:cubicBezTo>
                    <a:cubicBezTo>
                      <a:pt x="371" y="451"/>
                      <a:pt x="371" y="451"/>
                      <a:pt x="371" y="451"/>
                    </a:cubicBezTo>
                    <a:cubicBezTo>
                      <a:pt x="371" y="454"/>
                      <a:pt x="371" y="454"/>
                      <a:pt x="371" y="454"/>
                    </a:cubicBezTo>
                    <a:cubicBezTo>
                      <a:pt x="377" y="454"/>
                      <a:pt x="377" y="454"/>
                      <a:pt x="377" y="454"/>
                    </a:cubicBezTo>
                    <a:cubicBezTo>
                      <a:pt x="377" y="457"/>
                      <a:pt x="377" y="457"/>
                      <a:pt x="377" y="457"/>
                    </a:cubicBezTo>
                    <a:cubicBezTo>
                      <a:pt x="380" y="457"/>
                      <a:pt x="380" y="457"/>
                      <a:pt x="380" y="457"/>
                    </a:cubicBezTo>
                    <a:cubicBezTo>
                      <a:pt x="380" y="461"/>
                      <a:pt x="380" y="461"/>
                      <a:pt x="380" y="461"/>
                    </a:cubicBezTo>
                    <a:cubicBezTo>
                      <a:pt x="388" y="461"/>
                      <a:pt x="388" y="461"/>
                      <a:pt x="388" y="461"/>
                    </a:cubicBezTo>
                    <a:cubicBezTo>
                      <a:pt x="388" y="465"/>
                      <a:pt x="388" y="465"/>
                      <a:pt x="388" y="465"/>
                    </a:cubicBezTo>
                    <a:cubicBezTo>
                      <a:pt x="394" y="465"/>
                      <a:pt x="394" y="465"/>
                      <a:pt x="394" y="465"/>
                    </a:cubicBezTo>
                    <a:cubicBezTo>
                      <a:pt x="394" y="467"/>
                      <a:pt x="394" y="467"/>
                      <a:pt x="394" y="467"/>
                    </a:cubicBezTo>
                    <a:cubicBezTo>
                      <a:pt x="405" y="467"/>
                      <a:pt x="405" y="467"/>
                      <a:pt x="405" y="467"/>
                    </a:cubicBezTo>
                    <a:cubicBezTo>
                      <a:pt x="405" y="471"/>
                      <a:pt x="405" y="471"/>
                      <a:pt x="405" y="471"/>
                    </a:cubicBezTo>
                    <a:cubicBezTo>
                      <a:pt x="407" y="471"/>
                      <a:pt x="407" y="471"/>
                      <a:pt x="407" y="471"/>
                    </a:cubicBezTo>
                    <a:cubicBezTo>
                      <a:pt x="407" y="475"/>
                      <a:pt x="407" y="475"/>
                      <a:pt x="407" y="475"/>
                    </a:cubicBezTo>
                    <a:cubicBezTo>
                      <a:pt x="409" y="475"/>
                      <a:pt x="409" y="475"/>
                      <a:pt x="409" y="475"/>
                    </a:cubicBezTo>
                    <a:cubicBezTo>
                      <a:pt x="409" y="486"/>
                      <a:pt x="409" y="486"/>
                      <a:pt x="409" y="486"/>
                    </a:cubicBezTo>
                    <a:cubicBezTo>
                      <a:pt x="417" y="486"/>
                      <a:pt x="417" y="486"/>
                      <a:pt x="417" y="486"/>
                    </a:cubicBezTo>
                    <a:cubicBezTo>
                      <a:pt x="417" y="488"/>
                      <a:pt x="417" y="488"/>
                      <a:pt x="417" y="488"/>
                    </a:cubicBezTo>
                    <a:cubicBezTo>
                      <a:pt x="421" y="488"/>
                      <a:pt x="421" y="488"/>
                      <a:pt x="421" y="488"/>
                    </a:cubicBezTo>
                    <a:cubicBezTo>
                      <a:pt x="421" y="491"/>
                      <a:pt x="421" y="491"/>
                      <a:pt x="421" y="491"/>
                    </a:cubicBezTo>
                    <a:cubicBezTo>
                      <a:pt x="437" y="491"/>
                      <a:pt x="437" y="491"/>
                      <a:pt x="437" y="491"/>
                    </a:cubicBezTo>
                    <a:cubicBezTo>
                      <a:pt x="437" y="495"/>
                      <a:pt x="437" y="495"/>
                      <a:pt x="437" y="495"/>
                    </a:cubicBezTo>
                    <a:cubicBezTo>
                      <a:pt x="456" y="495"/>
                      <a:pt x="456" y="495"/>
                      <a:pt x="456" y="495"/>
                    </a:cubicBezTo>
                    <a:cubicBezTo>
                      <a:pt x="456" y="501"/>
                      <a:pt x="456" y="501"/>
                      <a:pt x="456" y="501"/>
                    </a:cubicBezTo>
                    <a:cubicBezTo>
                      <a:pt x="469" y="501"/>
                      <a:pt x="469" y="501"/>
                      <a:pt x="469" y="501"/>
                    </a:cubicBezTo>
                    <a:cubicBezTo>
                      <a:pt x="469" y="507"/>
                      <a:pt x="469" y="507"/>
                      <a:pt x="469" y="507"/>
                    </a:cubicBezTo>
                    <a:cubicBezTo>
                      <a:pt x="485" y="507"/>
                      <a:pt x="485" y="507"/>
                      <a:pt x="485" y="507"/>
                    </a:cubicBezTo>
                    <a:cubicBezTo>
                      <a:pt x="485" y="517"/>
                      <a:pt x="485" y="517"/>
                      <a:pt x="485" y="517"/>
                    </a:cubicBezTo>
                    <a:cubicBezTo>
                      <a:pt x="519" y="517"/>
                      <a:pt x="519" y="517"/>
                      <a:pt x="519" y="517"/>
                    </a:cubicBezTo>
                  </a:path>
                </a:pathLst>
              </a:custGeom>
              <a:noFill/>
              <a:ln w="19050" cap="flat">
                <a:solidFill>
                  <a:srgbClr val="54AD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03" name="Group 2002"/>
              <p:cNvGrpSpPr/>
              <p:nvPr/>
            </p:nvGrpSpPr>
            <p:grpSpPr>
              <a:xfrm>
                <a:off x="4268788" y="3490913"/>
                <a:ext cx="881063" cy="639763"/>
                <a:chOff x="4268788" y="3490913"/>
                <a:chExt cx="881063" cy="639763"/>
              </a:xfrm>
            </p:grpSpPr>
            <p:sp>
              <p:nvSpPr>
                <p:cNvPr id="2004" name="Line 335"/>
                <p:cNvSpPr>
                  <a:spLocks noChangeShapeType="1"/>
                </p:cNvSpPr>
                <p:nvPr/>
              </p:nvSpPr>
              <p:spPr bwMode="auto">
                <a:xfrm>
                  <a:off x="5119688" y="409575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5" name="Line 336"/>
                <p:cNvSpPr>
                  <a:spLocks noChangeShapeType="1"/>
                </p:cNvSpPr>
                <p:nvPr/>
              </p:nvSpPr>
              <p:spPr bwMode="auto">
                <a:xfrm>
                  <a:off x="5075238" y="409575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6" name="Line 337"/>
                <p:cNvSpPr>
                  <a:spLocks noChangeShapeType="1"/>
                </p:cNvSpPr>
                <p:nvPr/>
              </p:nvSpPr>
              <p:spPr bwMode="auto">
                <a:xfrm>
                  <a:off x="5018088" y="4065588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7" name="Line 338"/>
                <p:cNvSpPr>
                  <a:spLocks noChangeShapeType="1"/>
                </p:cNvSpPr>
                <p:nvPr/>
              </p:nvSpPr>
              <p:spPr bwMode="auto">
                <a:xfrm>
                  <a:off x="4937125" y="4029076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8" name="Line 339"/>
                <p:cNvSpPr>
                  <a:spLocks noChangeShapeType="1"/>
                </p:cNvSpPr>
                <p:nvPr/>
              </p:nvSpPr>
              <p:spPr bwMode="auto">
                <a:xfrm>
                  <a:off x="4732338" y="3927476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9" name="Line 340"/>
                <p:cNvSpPr>
                  <a:spLocks noChangeShapeType="1"/>
                </p:cNvSpPr>
                <p:nvPr/>
              </p:nvSpPr>
              <p:spPr bwMode="auto">
                <a:xfrm>
                  <a:off x="4268788" y="3490913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0" name="Line 341"/>
                <p:cNvSpPr>
                  <a:spLocks noChangeShapeType="1"/>
                </p:cNvSpPr>
                <p:nvPr/>
              </p:nvSpPr>
              <p:spPr bwMode="auto">
                <a:xfrm>
                  <a:off x="5132388" y="409575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1" name="Line 342"/>
                <p:cNvSpPr>
                  <a:spLocks noChangeShapeType="1"/>
                </p:cNvSpPr>
                <p:nvPr/>
              </p:nvSpPr>
              <p:spPr bwMode="auto">
                <a:xfrm flipH="1">
                  <a:off x="5113338" y="4113213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97" name="Group 2096"/>
          <p:cNvGrpSpPr/>
          <p:nvPr/>
        </p:nvGrpSpPr>
        <p:grpSpPr>
          <a:xfrm>
            <a:off x="3611644" y="2652355"/>
            <a:ext cx="2468880" cy="2286000"/>
            <a:chOff x="6265863" y="2544763"/>
            <a:chExt cx="2262188" cy="1778000"/>
          </a:xfrm>
        </p:grpSpPr>
        <p:grpSp>
          <p:nvGrpSpPr>
            <p:cNvPr id="2098" name="Group 2097"/>
            <p:cNvGrpSpPr/>
            <p:nvPr/>
          </p:nvGrpSpPr>
          <p:grpSpPr>
            <a:xfrm>
              <a:off x="6265863" y="2544763"/>
              <a:ext cx="2255838" cy="1778000"/>
              <a:chOff x="6265863" y="2544763"/>
              <a:chExt cx="2255838" cy="1778000"/>
            </a:xfrm>
          </p:grpSpPr>
          <p:sp>
            <p:nvSpPr>
              <p:cNvPr id="2195" name="Line 39"/>
              <p:cNvSpPr>
                <a:spLocks noChangeShapeType="1"/>
              </p:cNvSpPr>
              <p:nvPr/>
            </p:nvSpPr>
            <p:spPr bwMode="auto">
              <a:xfrm>
                <a:off x="6421438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6" name="Line 40"/>
              <p:cNvSpPr>
                <a:spLocks noChangeShapeType="1"/>
              </p:cNvSpPr>
              <p:nvPr/>
            </p:nvSpPr>
            <p:spPr bwMode="auto">
              <a:xfrm flipH="1">
                <a:off x="6265863" y="4256088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7" name="Line 41"/>
              <p:cNvSpPr>
                <a:spLocks noChangeShapeType="1"/>
              </p:cNvSpPr>
              <p:nvPr/>
            </p:nvSpPr>
            <p:spPr bwMode="auto">
              <a:xfrm flipH="1">
                <a:off x="6265863" y="3917951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8" name="Line 42"/>
              <p:cNvSpPr>
                <a:spLocks noChangeShapeType="1"/>
              </p:cNvSpPr>
              <p:nvPr/>
            </p:nvSpPr>
            <p:spPr bwMode="auto">
              <a:xfrm flipH="1">
                <a:off x="6265863" y="3579813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9" name="Line 43"/>
              <p:cNvSpPr>
                <a:spLocks noChangeShapeType="1"/>
              </p:cNvSpPr>
              <p:nvPr/>
            </p:nvSpPr>
            <p:spPr bwMode="auto">
              <a:xfrm flipH="1">
                <a:off x="6265863" y="3241676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0" name="Line 44"/>
              <p:cNvSpPr>
                <a:spLocks noChangeShapeType="1"/>
              </p:cNvSpPr>
              <p:nvPr/>
            </p:nvSpPr>
            <p:spPr bwMode="auto">
              <a:xfrm flipH="1">
                <a:off x="6265863" y="2903538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1" name="Line 45"/>
              <p:cNvSpPr>
                <a:spLocks noChangeShapeType="1"/>
              </p:cNvSpPr>
              <p:nvPr/>
            </p:nvSpPr>
            <p:spPr bwMode="auto">
              <a:xfrm>
                <a:off x="6591300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2" name="Line 46"/>
              <p:cNvSpPr>
                <a:spLocks noChangeShapeType="1"/>
              </p:cNvSpPr>
              <p:nvPr/>
            </p:nvSpPr>
            <p:spPr bwMode="auto">
              <a:xfrm>
                <a:off x="6761163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3" name="Line 47"/>
              <p:cNvSpPr>
                <a:spLocks noChangeShapeType="1"/>
              </p:cNvSpPr>
              <p:nvPr/>
            </p:nvSpPr>
            <p:spPr bwMode="auto">
              <a:xfrm>
                <a:off x="6931025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4" name="Line 48"/>
              <p:cNvSpPr>
                <a:spLocks noChangeShapeType="1"/>
              </p:cNvSpPr>
              <p:nvPr/>
            </p:nvSpPr>
            <p:spPr bwMode="auto">
              <a:xfrm>
                <a:off x="7100888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5" name="Line 49"/>
              <p:cNvSpPr>
                <a:spLocks noChangeShapeType="1"/>
              </p:cNvSpPr>
              <p:nvPr/>
            </p:nvSpPr>
            <p:spPr bwMode="auto">
              <a:xfrm>
                <a:off x="7270750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6" name="Line 50"/>
              <p:cNvSpPr>
                <a:spLocks noChangeShapeType="1"/>
              </p:cNvSpPr>
              <p:nvPr/>
            </p:nvSpPr>
            <p:spPr bwMode="auto">
              <a:xfrm>
                <a:off x="7442200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7" name="Line 51"/>
              <p:cNvSpPr>
                <a:spLocks noChangeShapeType="1"/>
              </p:cNvSpPr>
              <p:nvPr/>
            </p:nvSpPr>
            <p:spPr bwMode="auto">
              <a:xfrm>
                <a:off x="7608888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8" name="Line 52"/>
              <p:cNvSpPr>
                <a:spLocks noChangeShapeType="1"/>
              </p:cNvSpPr>
              <p:nvPr/>
            </p:nvSpPr>
            <p:spPr bwMode="auto">
              <a:xfrm>
                <a:off x="7778750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9" name="Line 53"/>
              <p:cNvSpPr>
                <a:spLocks noChangeShapeType="1"/>
              </p:cNvSpPr>
              <p:nvPr/>
            </p:nvSpPr>
            <p:spPr bwMode="auto">
              <a:xfrm>
                <a:off x="7948613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0" name="Line 54"/>
              <p:cNvSpPr>
                <a:spLocks noChangeShapeType="1"/>
              </p:cNvSpPr>
              <p:nvPr/>
            </p:nvSpPr>
            <p:spPr bwMode="auto">
              <a:xfrm>
                <a:off x="8118475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1" name="Line 55"/>
              <p:cNvSpPr>
                <a:spLocks noChangeShapeType="1"/>
              </p:cNvSpPr>
              <p:nvPr/>
            </p:nvSpPr>
            <p:spPr bwMode="auto">
              <a:xfrm>
                <a:off x="8289925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2" name="Line 64"/>
              <p:cNvSpPr>
                <a:spLocks noChangeShapeType="1"/>
              </p:cNvSpPr>
              <p:nvPr/>
            </p:nvSpPr>
            <p:spPr bwMode="auto">
              <a:xfrm flipV="1">
                <a:off x="6316663" y="2544763"/>
                <a:ext cx="0" cy="1730375"/>
              </a:xfrm>
              <a:prstGeom prst="line">
                <a:avLst/>
              </a:prstGeom>
              <a:noFill/>
              <a:ln w="11113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3" name="Line 65"/>
              <p:cNvSpPr>
                <a:spLocks noChangeShapeType="1"/>
              </p:cNvSpPr>
              <p:nvPr/>
            </p:nvSpPr>
            <p:spPr bwMode="auto">
              <a:xfrm>
                <a:off x="6316663" y="4275138"/>
                <a:ext cx="2205038" cy="0"/>
              </a:xfrm>
              <a:prstGeom prst="line">
                <a:avLst/>
              </a:prstGeom>
              <a:noFill/>
              <a:ln w="11113" cap="sq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4" name="Line 66"/>
              <p:cNvSpPr>
                <a:spLocks noChangeShapeType="1"/>
              </p:cNvSpPr>
              <p:nvPr/>
            </p:nvSpPr>
            <p:spPr bwMode="auto">
              <a:xfrm flipH="1">
                <a:off x="6265863" y="2565401"/>
                <a:ext cx="50800" cy="0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5" name="Line 67"/>
              <p:cNvSpPr>
                <a:spLocks noChangeShapeType="1"/>
              </p:cNvSpPr>
              <p:nvPr/>
            </p:nvSpPr>
            <p:spPr bwMode="auto">
              <a:xfrm>
                <a:off x="8459788" y="4275138"/>
                <a:ext cx="0" cy="47625"/>
              </a:xfrm>
              <a:prstGeom prst="line">
                <a:avLst/>
              </a:prstGeom>
              <a:noFill/>
              <a:ln w="11113" cap="flat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9" name="Group 2098"/>
            <p:cNvGrpSpPr/>
            <p:nvPr/>
          </p:nvGrpSpPr>
          <p:grpSpPr>
            <a:xfrm>
              <a:off x="6445250" y="2555876"/>
              <a:ext cx="2082801" cy="1111250"/>
              <a:chOff x="6445250" y="2555876"/>
              <a:chExt cx="2082801" cy="1111250"/>
            </a:xfrm>
          </p:grpSpPr>
          <p:sp>
            <p:nvSpPr>
              <p:cNvPr id="2138" name="Freeform 159"/>
              <p:cNvSpPr>
                <a:spLocks/>
              </p:cNvSpPr>
              <p:nvPr/>
            </p:nvSpPr>
            <p:spPr bwMode="auto">
              <a:xfrm>
                <a:off x="6445250" y="2565401"/>
                <a:ext cx="2065338" cy="1081088"/>
              </a:xfrm>
              <a:custGeom>
                <a:avLst/>
                <a:gdLst>
                  <a:gd name="T0" fmla="*/ 20 w 1301"/>
                  <a:gd name="T1" fmla="*/ 5 h 681"/>
                  <a:gd name="T2" fmla="*/ 84 w 1301"/>
                  <a:gd name="T3" fmla="*/ 11 h 681"/>
                  <a:gd name="T4" fmla="*/ 103 w 1301"/>
                  <a:gd name="T5" fmla="*/ 32 h 681"/>
                  <a:gd name="T6" fmla="*/ 129 w 1301"/>
                  <a:gd name="T7" fmla="*/ 38 h 681"/>
                  <a:gd name="T8" fmla="*/ 137 w 1301"/>
                  <a:gd name="T9" fmla="*/ 47 h 681"/>
                  <a:gd name="T10" fmla="*/ 152 w 1301"/>
                  <a:gd name="T11" fmla="*/ 53 h 681"/>
                  <a:gd name="T12" fmla="*/ 156 w 1301"/>
                  <a:gd name="T13" fmla="*/ 62 h 681"/>
                  <a:gd name="T14" fmla="*/ 165 w 1301"/>
                  <a:gd name="T15" fmla="*/ 70 h 681"/>
                  <a:gd name="T16" fmla="*/ 178 w 1301"/>
                  <a:gd name="T17" fmla="*/ 79 h 681"/>
                  <a:gd name="T18" fmla="*/ 199 w 1301"/>
                  <a:gd name="T19" fmla="*/ 83 h 681"/>
                  <a:gd name="T20" fmla="*/ 218 w 1301"/>
                  <a:gd name="T21" fmla="*/ 90 h 681"/>
                  <a:gd name="T22" fmla="*/ 231 w 1301"/>
                  <a:gd name="T23" fmla="*/ 96 h 681"/>
                  <a:gd name="T24" fmla="*/ 252 w 1301"/>
                  <a:gd name="T25" fmla="*/ 105 h 681"/>
                  <a:gd name="T26" fmla="*/ 261 w 1301"/>
                  <a:gd name="T27" fmla="*/ 109 h 681"/>
                  <a:gd name="T28" fmla="*/ 265 w 1301"/>
                  <a:gd name="T29" fmla="*/ 119 h 681"/>
                  <a:gd name="T30" fmla="*/ 272 w 1301"/>
                  <a:gd name="T31" fmla="*/ 124 h 681"/>
                  <a:gd name="T32" fmla="*/ 282 w 1301"/>
                  <a:gd name="T33" fmla="*/ 134 h 681"/>
                  <a:gd name="T34" fmla="*/ 291 w 1301"/>
                  <a:gd name="T35" fmla="*/ 143 h 681"/>
                  <a:gd name="T36" fmla="*/ 299 w 1301"/>
                  <a:gd name="T37" fmla="*/ 153 h 681"/>
                  <a:gd name="T38" fmla="*/ 332 w 1301"/>
                  <a:gd name="T39" fmla="*/ 156 h 681"/>
                  <a:gd name="T40" fmla="*/ 338 w 1301"/>
                  <a:gd name="T41" fmla="*/ 166 h 681"/>
                  <a:gd name="T42" fmla="*/ 346 w 1301"/>
                  <a:gd name="T43" fmla="*/ 170 h 681"/>
                  <a:gd name="T44" fmla="*/ 361 w 1301"/>
                  <a:gd name="T45" fmla="*/ 183 h 681"/>
                  <a:gd name="T46" fmla="*/ 366 w 1301"/>
                  <a:gd name="T47" fmla="*/ 196 h 681"/>
                  <a:gd name="T48" fmla="*/ 370 w 1301"/>
                  <a:gd name="T49" fmla="*/ 215 h 681"/>
                  <a:gd name="T50" fmla="*/ 379 w 1301"/>
                  <a:gd name="T51" fmla="*/ 220 h 681"/>
                  <a:gd name="T52" fmla="*/ 385 w 1301"/>
                  <a:gd name="T53" fmla="*/ 230 h 681"/>
                  <a:gd name="T54" fmla="*/ 404 w 1301"/>
                  <a:gd name="T55" fmla="*/ 236 h 681"/>
                  <a:gd name="T56" fmla="*/ 421 w 1301"/>
                  <a:gd name="T57" fmla="*/ 256 h 681"/>
                  <a:gd name="T58" fmla="*/ 434 w 1301"/>
                  <a:gd name="T59" fmla="*/ 264 h 681"/>
                  <a:gd name="T60" fmla="*/ 449 w 1301"/>
                  <a:gd name="T61" fmla="*/ 281 h 681"/>
                  <a:gd name="T62" fmla="*/ 470 w 1301"/>
                  <a:gd name="T63" fmla="*/ 286 h 681"/>
                  <a:gd name="T64" fmla="*/ 473 w 1301"/>
                  <a:gd name="T65" fmla="*/ 305 h 681"/>
                  <a:gd name="T66" fmla="*/ 487 w 1301"/>
                  <a:gd name="T67" fmla="*/ 309 h 681"/>
                  <a:gd name="T68" fmla="*/ 490 w 1301"/>
                  <a:gd name="T69" fmla="*/ 320 h 681"/>
                  <a:gd name="T70" fmla="*/ 502 w 1301"/>
                  <a:gd name="T71" fmla="*/ 326 h 681"/>
                  <a:gd name="T72" fmla="*/ 507 w 1301"/>
                  <a:gd name="T73" fmla="*/ 339 h 681"/>
                  <a:gd name="T74" fmla="*/ 517 w 1301"/>
                  <a:gd name="T75" fmla="*/ 343 h 681"/>
                  <a:gd name="T76" fmla="*/ 551 w 1301"/>
                  <a:gd name="T77" fmla="*/ 356 h 681"/>
                  <a:gd name="T78" fmla="*/ 558 w 1301"/>
                  <a:gd name="T79" fmla="*/ 366 h 681"/>
                  <a:gd name="T80" fmla="*/ 562 w 1301"/>
                  <a:gd name="T81" fmla="*/ 379 h 681"/>
                  <a:gd name="T82" fmla="*/ 611 w 1301"/>
                  <a:gd name="T83" fmla="*/ 383 h 681"/>
                  <a:gd name="T84" fmla="*/ 626 w 1301"/>
                  <a:gd name="T85" fmla="*/ 396 h 681"/>
                  <a:gd name="T86" fmla="*/ 633 w 1301"/>
                  <a:gd name="T87" fmla="*/ 402 h 681"/>
                  <a:gd name="T88" fmla="*/ 643 w 1301"/>
                  <a:gd name="T89" fmla="*/ 407 h 681"/>
                  <a:gd name="T90" fmla="*/ 654 w 1301"/>
                  <a:gd name="T91" fmla="*/ 411 h 681"/>
                  <a:gd name="T92" fmla="*/ 660 w 1301"/>
                  <a:gd name="T93" fmla="*/ 424 h 681"/>
                  <a:gd name="T94" fmla="*/ 716 w 1301"/>
                  <a:gd name="T95" fmla="*/ 432 h 681"/>
                  <a:gd name="T96" fmla="*/ 718 w 1301"/>
                  <a:gd name="T97" fmla="*/ 447 h 681"/>
                  <a:gd name="T98" fmla="*/ 731 w 1301"/>
                  <a:gd name="T99" fmla="*/ 452 h 681"/>
                  <a:gd name="T100" fmla="*/ 733 w 1301"/>
                  <a:gd name="T101" fmla="*/ 468 h 681"/>
                  <a:gd name="T102" fmla="*/ 769 w 1301"/>
                  <a:gd name="T103" fmla="*/ 475 h 681"/>
                  <a:gd name="T104" fmla="*/ 772 w 1301"/>
                  <a:gd name="T105" fmla="*/ 492 h 681"/>
                  <a:gd name="T106" fmla="*/ 827 w 1301"/>
                  <a:gd name="T107" fmla="*/ 507 h 681"/>
                  <a:gd name="T108" fmla="*/ 859 w 1301"/>
                  <a:gd name="T109" fmla="*/ 541 h 681"/>
                  <a:gd name="T110" fmla="*/ 955 w 1301"/>
                  <a:gd name="T111" fmla="*/ 558 h 681"/>
                  <a:gd name="T112" fmla="*/ 1041 w 1301"/>
                  <a:gd name="T113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01" h="681">
                    <a:moveTo>
                      <a:pt x="0" y="0"/>
                    </a:moveTo>
                    <a:lnTo>
                      <a:pt x="20" y="0"/>
                    </a:lnTo>
                    <a:lnTo>
                      <a:pt x="20" y="5"/>
                    </a:lnTo>
                    <a:lnTo>
                      <a:pt x="52" y="5"/>
                    </a:lnTo>
                    <a:lnTo>
                      <a:pt x="52" y="11"/>
                    </a:lnTo>
                    <a:lnTo>
                      <a:pt x="84" y="11"/>
                    </a:lnTo>
                    <a:lnTo>
                      <a:pt x="84" y="24"/>
                    </a:lnTo>
                    <a:lnTo>
                      <a:pt x="103" y="24"/>
                    </a:lnTo>
                    <a:lnTo>
                      <a:pt x="103" y="32"/>
                    </a:lnTo>
                    <a:lnTo>
                      <a:pt x="128" y="32"/>
                    </a:lnTo>
                    <a:lnTo>
                      <a:pt x="128" y="38"/>
                    </a:lnTo>
                    <a:lnTo>
                      <a:pt x="129" y="38"/>
                    </a:lnTo>
                    <a:lnTo>
                      <a:pt x="129" y="43"/>
                    </a:lnTo>
                    <a:lnTo>
                      <a:pt x="137" y="43"/>
                    </a:lnTo>
                    <a:lnTo>
                      <a:pt x="137" y="47"/>
                    </a:lnTo>
                    <a:lnTo>
                      <a:pt x="148" y="47"/>
                    </a:lnTo>
                    <a:lnTo>
                      <a:pt x="148" y="53"/>
                    </a:lnTo>
                    <a:lnTo>
                      <a:pt x="152" y="53"/>
                    </a:lnTo>
                    <a:lnTo>
                      <a:pt x="152" y="58"/>
                    </a:lnTo>
                    <a:lnTo>
                      <a:pt x="156" y="58"/>
                    </a:lnTo>
                    <a:lnTo>
                      <a:pt x="156" y="62"/>
                    </a:lnTo>
                    <a:lnTo>
                      <a:pt x="160" y="62"/>
                    </a:lnTo>
                    <a:lnTo>
                      <a:pt x="160" y="70"/>
                    </a:lnTo>
                    <a:lnTo>
                      <a:pt x="165" y="70"/>
                    </a:lnTo>
                    <a:lnTo>
                      <a:pt x="165" y="75"/>
                    </a:lnTo>
                    <a:lnTo>
                      <a:pt x="178" y="75"/>
                    </a:lnTo>
                    <a:lnTo>
                      <a:pt x="178" y="79"/>
                    </a:lnTo>
                    <a:lnTo>
                      <a:pt x="188" y="79"/>
                    </a:lnTo>
                    <a:lnTo>
                      <a:pt x="188" y="83"/>
                    </a:lnTo>
                    <a:lnTo>
                      <a:pt x="199" y="83"/>
                    </a:lnTo>
                    <a:lnTo>
                      <a:pt x="199" y="87"/>
                    </a:lnTo>
                    <a:lnTo>
                      <a:pt x="218" y="87"/>
                    </a:lnTo>
                    <a:lnTo>
                      <a:pt x="218" y="90"/>
                    </a:lnTo>
                    <a:lnTo>
                      <a:pt x="223" y="90"/>
                    </a:lnTo>
                    <a:lnTo>
                      <a:pt x="223" y="96"/>
                    </a:lnTo>
                    <a:lnTo>
                      <a:pt x="231" y="96"/>
                    </a:lnTo>
                    <a:lnTo>
                      <a:pt x="231" y="100"/>
                    </a:lnTo>
                    <a:lnTo>
                      <a:pt x="252" y="100"/>
                    </a:lnTo>
                    <a:lnTo>
                      <a:pt x="252" y="105"/>
                    </a:lnTo>
                    <a:lnTo>
                      <a:pt x="255" y="105"/>
                    </a:lnTo>
                    <a:lnTo>
                      <a:pt x="255" y="109"/>
                    </a:lnTo>
                    <a:lnTo>
                      <a:pt x="261" y="109"/>
                    </a:lnTo>
                    <a:lnTo>
                      <a:pt x="261" y="115"/>
                    </a:lnTo>
                    <a:lnTo>
                      <a:pt x="265" y="115"/>
                    </a:lnTo>
                    <a:lnTo>
                      <a:pt x="265" y="119"/>
                    </a:lnTo>
                    <a:lnTo>
                      <a:pt x="269" y="119"/>
                    </a:lnTo>
                    <a:lnTo>
                      <a:pt x="269" y="124"/>
                    </a:lnTo>
                    <a:lnTo>
                      <a:pt x="272" y="124"/>
                    </a:lnTo>
                    <a:lnTo>
                      <a:pt x="272" y="126"/>
                    </a:lnTo>
                    <a:lnTo>
                      <a:pt x="282" y="126"/>
                    </a:lnTo>
                    <a:lnTo>
                      <a:pt x="282" y="134"/>
                    </a:lnTo>
                    <a:lnTo>
                      <a:pt x="287" y="134"/>
                    </a:lnTo>
                    <a:lnTo>
                      <a:pt x="287" y="143"/>
                    </a:lnTo>
                    <a:lnTo>
                      <a:pt x="291" y="143"/>
                    </a:lnTo>
                    <a:lnTo>
                      <a:pt x="291" y="147"/>
                    </a:lnTo>
                    <a:lnTo>
                      <a:pt x="299" y="147"/>
                    </a:lnTo>
                    <a:lnTo>
                      <a:pt x="299" y="153"/>
                    </a:lnTo>
                    <a:lnTo>
                      <a:pt x="317" y="153"/>
                    </a:lnTo>
                    <a:lnTo>
                      <a:pt x="317" y="156"/>
                    </a:lnTo>
                    <a:lnTo>
                      <a:pt x="332" y="156"/>
                    </a:lnTo>
                    <a:lnTo>
                      <a:pt x="332" y="160"/>
                    </a:lnTo>
                    <a:lnTo>
                      <a:pt x="338" y="160"/>
                    </a:lnTo>
                    <a:lnTo>
                      <a:pt x="338" y="166"/>
                    </a:lnTo>
                    <a:lnTo>
                      <a:pt x="344" y="166"/>
                    </a:lnTo>
                    <a:lnTo>
                      <a:pt x="344" y="170"/>
                    </a:lnTo>
                    <a:lnTo>
                      <a:pt x="346" y="170"/>
                    </a:lnTo>
                    <a:lnTo>
                      <a:pt x="346" y="175"/>
                    </a:lnTo>
                    <a:lnTo>
                      <a:pt x="361" y="175"/>
                    </a:lnTo>
                    <a:lnTo>
                      <a:pt x="361" y="183"/>
                    </a:lnTo>
                    <a:lnTo>
                      <a:pt x="364" y="183"/>
                    </a:lnTo>
                    <a:lnTo>
                      <a:pt x="364" y="196"/>
                    </a:lnTo>
                    <a:lnTo>
                      <a:pt x="366" y="196"/>
                    </a:lnTo>
                    <a:lnTo>
                      <a:pt x="366" y="205"/>
                    </a:lnTo>
                    <a:lnTo>
                      <a:pt x="370" y="205"/>
                    </a:lnTo>
                    <a:lnTo>
                      <a:pt x="370" y="215"/>
                    </a:lnTo>
                    <a:lnTo>
                      <a:pt x="376" y="215"/>
                    </a:lnTo>
                    <a:lnTo>
                      <a:pt x="376" y="220"/>
                    </a:lnTo>
                    <a:lnTo>
                      <a:pt x="379" y="220"/>
                    </a:lnTo>
                    <a:lnTo>
                      <a:pt x="379" y="228"/>
                    </a:lnTo>
                    <a:lnTo>
                      <a:pt x="385" y="228"/>
                    </a:lnTo>
                    <a:lnTo>
                      <a:pt x="385" y="230"/>
                    </a:lnTo>
                    <a:lnTo>
                      <a:pt x="398" y="230"/>
                    </a:lnTo>
                    <a:lnTo>
                      <a:pt x="398" y="236"/>
                    </a:lnTo>
                    <a:lnTo>
                      <a:pt x="404" y="236"/>
                    </a:lnTo>
                    <a:lnTo>
                      <a:pt x="404" y="245"/>
                    </a:lnTo>
                    <a:lnTo>
                      <a:pt x="421" y="245"/>
                    </a:lnTo>
                    <a:lnTo>
                      <a:pt x="421" y="256"/>
                    </a:lnTo>
                    <a:lnTo>
                      <a:pt x="425" y="256"/>
                    </a:lnTo>
                    <a:lnTo>
                      <a:pt x="425" y="264"/>
                    </a:lnTo>
                    <a:lnTo>
                      <a:pt x="434" y="264"/>
                    </a:lnTo>
                    <a:lnTo>
                      <a:pt x="434" y="271"/>
                    </a:lnTo>
                    <a:lnTo>
                      <a:pt x="449" y="271"/>
                    </a:lnTo>
                    <a:lnTo>
                      <a:pt x="449" y="281"/>
                    </a:lnTo>
                    <a:lnTo>
                      <a:pt x="455" y="281"/>
                    </a:lnTo>
                    <a:lnTo>
                      <a:pt x="455" y="286"/>
                    </a:lnTo>
                    <a:lnTo>
                      <a:pt x="470" y="286"/>
                    </a:lnTo>
                    <a:lnTo>
                      <a:pt x="470" y="292"/>
                    </a:lnTo>
                    <a:lnTo>
                      <a:pt x="473" y="292"/>
                    </a:lnTo>
                    <a:lnTo>
                      <a:pt x="473" y="305"/>
                    </a:lnTo>
                    <a:lnTo>
                      <a:pt x="481" y="305"/>
                    </a:lnTo>
                    <a:lnTo>
                      <a:pt x="481" y="309"/>
                    </a:lnTo>
                    <a:lnTo>
                      <a:pt x="487" y="309"/>
                    </a:lnTo>
                    <a:lnTo>
                      <a:pt x="487" y="315"/>
                    </a:lnTo>
                    <a:lnTo>
                      <a:pt x="490" y="315"/>
                    </a:lnTo>
                    <a:lnTo>
                      <a:pt x="490" y="320"/>
                    </a:lnTo>
                    <a:lnTo>
                      <a:pt x="494" y="320"/>
                    </a:lnTo>
                    <a:lnTo>
                      <a:pt x="494" y="326"/>
                    </a:lnTo>
                    <a:lnTo>
                      <a:pt x="502" y="326"/>
                    </a:lnTo>
                    <a:lnTo>
                      <a:pt x="502" y="334"/>
                    </a:lnTo>
                    <a:lnTo>
                      <a:pt x="507" y="334"/>
                    </a:lnTo>
                    <a:lnTo>
                      <a:pt x="507" y="339"/>
                    </a:lnTo>
                    <a:lnTo>
                      <a:pt x="511" y="339"/>
                    </a:lnTo>
                    <a:lnTo>
                      <a:pt x="511" y="343"/>
                    </a:lnTo>
                    <a:lnTo>
                      <a:pt x="517" y="343"/>
                    </a:lnTo>
                    <a:lnTo>
                      <a:pt x="517" y="349"/>
                    </a:lnTo>
                    <a:lnTo>
                      <a:pt x="551" y="349"/>
                    </a:lnTo>
                    <a:lnTo>
                      <a:pt x="551" y="356"/>
                    </a:lnTo>
                    <a:lnTo>
                      <a:pt x="554" y="356"/>
                    </a:lnTo>
                    <a:lnTo>
                      <a:pt x="554" y="366"/>
                    </a:lnTo>
                    <a:lnTo>
                      <a:pt x="558" y="366"/>
                    </a:lnTo>
                    <a:lnTo>
                      <a:pt x="558" y="373"/>
                    </a:lnTo>
                    <a:lnTo>
                      <a:pt x="562" y="373"/>
                    </a:lnTo>
                    <a:lnTo>
                      <a:pt x="562" y="379"/>
                    </a:lnTo>
                    <a:lnTo>
                      <a:pt x="582" y="379"/>
                    </a:lnTo>
                    <a:lnTo>
                      <a:pt x="582" y="383"/>
                    </a:lnTo>
                    <a:lnTo>
                      <a:pt x="611" y="383"/>
                    </a:lnTo>
                    <a:lnTo>
                      <a:pt x="611" y="388"/>
                    </a:lnTo>
                    <a:lnTo>
                      <a:pt x="626" y="388"/>
                    </a:lnTo>
                    <a:lnTo>
                      <a:pt x="626" y="396"/>
                    </a:lnTo>
                    <a:lnTo>
                      <a:pt x="629" y="396"/>
                    </a:lnTo>
                    <a:lnTo>
                      <a:pt x="629" y="402"/>
                    </a:lnTo>
                    <a:lnTo>
                      <a:pt x="633" y="402"/>
                    </a:lnTo>
                    <a:lnTo>
                      <a:pt x="633" y="405"/>
                    </a:lnTo>
                    <a:lnTo>
                      <a:pt x="643" y="405"/>
                    </a:lnTo>
                    <a:lnTo>
                      <a:pt x="643" y="407"/>
                    </a:lnTo>
                    <a:lnTo>
                      <a:pt x="646" y="407"/>
                    </a:lnTo>
                    <a:lnTo>
                      <a:pt x="646" y="411"/>
                    </a:lnTo>
                    <a:lnTo>
                      <a:pt x="654" y="411"/>
                    </a:lnTo>
                    <a:lnTo>
                      <a:pt x="654" y="417"/>
                    </a:lnTo>
                    <a:lnTo>
                      <a:pt x="660" y="417"/>
                    </a:lnTo>
                    <a:lnTo>
                      <a:pt x="660" y="424"/>
                    </a:lnTo>
                    <a:lnTo>
                      <a:pt x="663" y="424"/>
                    </a:lnTo>
                    <a:lnTo>
                      <a:pt x="663" y="432"/>
                    </a:lnTo>
                    <a:lnTo>
                      <a:pt x="716" y="432"/>
                    </a:lnTo>
                    <a:lnTo>
                      <a:pt x="716" y="443"/>
                    </a:lnTo>
                    <a:lnTo>
                      <a:pt x="718" y="443"/>
                    </a:lnTo>
                    <a:lnTo>
                      <a:pt x="718" y="447"/>
                    </a:lnTo>
                    <a:lnTo>
                      <a:pt x="725" y="447"/>
                    </a:lnTo>
                    <a:lnTo>
                      <a:pt x="725" y="452"/>
                    </a:lnTo>
                    <a:lnTo>
                      <a:pt x="731" y="452"/>
                    </a:lnTo>
                    <a:lnTo>
                      <a:pt x="731" y="464"/>
                    </a:lnTo>
                    <a:lnTo>
                      <a:pt x="733" y="464"/>
                    </a:lnTo>
                    <a:lnTo>
                      <a:pt x="733" y="468"/>
                    </a:lnTo>
                    <a:lnTo>
                      <a:pt x="761" y="468"/>
                    </a:lnTo>
                    <a:lnTo>
                      <a:pt x="761" y="475"/>
                    </a:lnTo>
                    <a:lnTo>
                      <a:pt x="769" y="475"/>
                    </a:lnTo>
                    <a:lnTo>
                      <a:pt x="769" y="483"/>
                    </a:lnTo>
                    <a:lnTo>
                      <a:pt x="772" y="483"/>
                    </a:lnTo>
                    <a:lnTo>
                      <a:pt x="772" y="492"/>
                    </a:lnTo>
                    <a:lnTo>
                      <a:pt x="776" y="492"/>
                    </a:lnTo>
                    <a:lnTo>
                      <a:pt x="776" y="507"/>
                    </a:lnTo>
                    <a:lnTo>
                      <a:pt x="827" y="507"/>
                    </a:lnTo>
                    <a:lnTo>
                      <a:pt x="827" y="528"/>
                    </a:lnTo>
                    <a:lnTo>
                      <a:pt x="859" y="528"/>
                    </a:lnTo>
                    <a:lnTo>
                      <a:pt x="859" y="541"/>
                    </a:lnTo>
                    <a:lnTo>
                      <a:pt x="910" y="541"/>
                    </a:lnTo>
                    <a:lnTo>
                      <a:pt x="910" y="558"/>
                    </a:lnTo>
                    <a:lnTo>
                      <a:pt x="955" y="558"/>
                    </a:lnTo>
                    <a:lnTo>
                      <a:pt x="955" y="584"/>
                    </a:lnTo>
                    <a:lnTo>
                      <a:pt x="1041" y="584"/>
                    </a:lnTo>
                    <a:lnTo>
                      <a:pt x="1041" y="681"/>
                    </a:lnTo>
                    <a:lnTo>
                      <a:pt x="1301" y="681"/>
                    </a:lnTo>
                  </a:path>
                </a:pathLst>
              </a:custGeom>
              <a:noFill/>
              <a:ln w="19050" cap="flat">
                <a:solidFill>
                  <a:srgbClr val="22265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139" name="Group 2138"/>
              <p:cNvGrpSpPr/>
              <p:nvPr/>
            </p:nvGrpSpPr>
            <p:grpSpPr>
              <a:xfrm>
                <a:off x="6492875" y="2555876"/>
                <a:ext cx="2035176" cy="1111250"/>
                <a:chOff x="6492875" y="2555876"/>
                <a:chExt cx="2035176" cy="1111250"/>
              </a:xfrm>
            </p:grpSpPr>
            <p:sp>
              <p:nvSpPr>
                <p:cNvPr id="2140" name="Line 160"/>
                <p:cNvSpPr>
                  <a:spLocks noChangeShapeType="1"/>
                </p:cNvSpPr>
                <p:nvPr/>
              </p:nvSpPr>
              <p:spPr bwMode="auto">
                <a:xfrm>
                  <a:off x="8216900" y="362743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1" name="Line 161"/>
                <p:cNvSpPr>
                  <a:spLocks noChangeShapeType="1"/>
                </p:cNvSpPr>
                <p:nvPr/>
              </p:nvSpPr>
              <p:spPr bwMode="auto">
                <a:xfrm>
                  <a:off x="8005763" y="347186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2" name="Line 162"/>
                <p:cNvSpPr>
                  <a:spLocks noChangeShapeType="1"/>
                </p:cNvSpPr>
                <p:nvPr/>
              </p:nvSpPr>
              <p:spPr bwMode="auto">
                <a:xfrm>
                  <a:off x="7985125" y="347186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3" name="Line 163"/>
                <p:cNvSpPr>
                  <a:spLocks noChangeShapeType="1"/>
                </p:cNvSpPr>
                <p:nvPr/>
              </p:nvSpPr>
              <p:spPr bwMode="auto">
                <a:xfrm>
                  <a:off x="8043863" y="347186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4" name="Line 164"/>
                <p:cNvSpPr>
                  <a:spLocks noChangeShapeType="1"/>
                </p:cNvSpPr>
                <p:nvPr/>
              </p:nvSpPr>
              <p:spPr bwMode="auto">
                <a:xfrm>
                  <a:off x="8066088" y="347186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5" name="Line 165"/>
                <p:cNvSpPr>
                  <a:spLocks noChangeShapeType="1"/>
                </p:cNvSpPr>
                <p:nvPr/>
              </p:nvSpPr>
              <p:spPr bwMode="auto">
                <a:xfrm>
                  <a:off x="7966075" y="347186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6" name="Line 166"/>
                <p:cNvSpPr>
                  <a:spLocks noChangeShapeType="1"/>
                </p:cNvSpPr>
                <p:nvPr/>
              </p:nvSpPr>
              <p:spPr bwMode="auto">
                <a:xfrm>
                  <a:off x="7948613" y="3433763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7" name="Line 167"/>
                <p:cNvSpPr>
                  <a:spLocks noChangeShapeType="1"/>
                </p:cNvSpPr>
                <p:nvPr/>
              </p:nvSpPr>
              <p:spPr bwMode="auto">
                <a:xfrm>
                  <a:off x="7918450" y="3433763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8" name="Line 168"/>
                <p:cNvSpPr>
                  <a:spLocks noChangeShapeType="1"/>
                </p:cNvSpPr>
                <p:nvPr/>
              </p:nvSpPr>
              <p:spPr bwMode="auto">
                <a:xfrm>
                  <a:off x="7907338" y="3433763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9" name="Line 169"/>
                <p:cNvSpPr>
                  <a:spLocks noChangeShapeType="1"/>
                </p:cNvSpPr>
                <p:nvPr/>
              </p:nvSpPr>
              <p:spPr bwMode="auto">
                <a:xfrm>
                  <a:off x="7894638" y="3433763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0" name="Line 170"/>
                <p:cNvSpPr>
                  <a:spLocks noChangeShapeType="1"/>
                </p:cNvSpPr>
                <p:nvPr/>
              </p:nvSpPr>
              <p:spPr bwMode="auto">
                <a:xfrm>
                  <a:off x="7867650" y="3403601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1" name="Line 171"/>
                <p:cNvSpPr>
                  <a:spLocks noChangeShapeType="1"/>
                </p:cNvSpPr>
                <p:nvPr/>
              </p:nvSpPr>
              <p:spPr bwMode="auto">
                <a:xfrm>
                  <a:off x="7843838" y="3403601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2" name="Line 172"/>
                <p:cNvSpPr>
                  <a:spLocks noChangeShapeType="1"/>
                </p:cNvSpPr>
                <p:nvPr/>
              </p:nvSpPr>
              <p:spPr bwMode="auto">
                <a:xfrm>
                  <a:off x="7820025" y="3403601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3" name="Line 173"/>
                <p:cNvSpPr>
                  <a:spLocks noChangeShapeType="1"/>
                </p:cNvSpPr>
                <p:nvPr/>
              </p:nvSpPr>
              <p:spPr bwMode="auto">
                <a:xfrm>
                  <a:off x="7791450" y="3386138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4" name="Line 174"/>
                <p:cNvSpPr>
                  <a:spLocks noChangeShapeType="1"/>
                </p:cNvSpPr>
                <p:nvPr/>
              </p:nvSpPr>
              <p:spPr bwMode="auto">
                <a:xfrm>
                  <a:off x="7778750" y="3386138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5" name="Line 175"/>
                <p:cNvSpPr>
                  <a:spLocks noChangeShapeType="1"/>
                </p:cNvSpPr>
                <p:nvPr/>
              </p:nvSpPr>
              <p:spPr bwMode="auto">
                <a:xfrm>
                  <a:off x="7727950" y="335280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6" name="Line 176"/>
                <p:cNvSpPr>
                  <a:spLocks noChangeShapeType="1"/>
                </p:cNvSpPr>
                <p:nvPr/>
              </p:nvSpPr>
              <p:spPr bwMode="auto">
                <a:xfrm>
                  <a:off x="7713663" y="335280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7" name="Line 177"/>
                <p:cNvSpPr>
                  <a:spLocks noChangeShapeType="1"/>
                </p:cNvSpPr>
                <p:nvPr/>
              </p:nvSpPr>
              <p:spPr bwMode="auto">
                <a:xfrm>
                  <a:off x="7693025" y="335280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8" name="Line 178"/>
                <p:cNvSpPr>
                  <a:spLocks noChangeShapeType="1"/>
                </p:cNvSpPr>
                <p:nvPr/>
              </p:nvSpPr>
              <p:spPr bwMode="auto">
                <a:xfrm>
                  <a:off x="7569200" y="3232151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9" name="Line 179"/>
                <p:cNvSpPr>
                  <a:spLocks noChangeShapeType="1"/>
                </p:cNvSpPr>
                <p:nvPr/>
              </p:nvSpPr>
              <p:spPr bwMode="auto">
                <a:xfrm>
                  <a:off x="7558088" y="3232151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0" name="Line 180"/>
                <p:cNvSpPr>
                  <a:spLocks noChangeShapeType="1"/>
                </p:cNvSpPr>
                <p:nvPr/>
              </p:nvSpPr>
              <p:spPr bwMode="auto">
                <a:xfrm>
                  <a:off x="7543800" y="3232151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1" name="Line 181"/>
                <p:cNvSpPr>
                  <a:spLocks noChangeShapeType="1"/>
                </p:cNvSpPr>
                <p:nvPr/>
              </p:nvSpPr>
              <p:spPr bwMode="auto">
                <a:xfrm>
                  <a:off x="7524750" y="3232151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2" name="Line 182"/>
                <p:cNvSpPr>
                  <a:spLocks noChangeShapeType="1"/>
                </p:cNvSpPr>
                <p:nvPr/>
              </p:nvSpPr>
              <p:spPr bwMode="auto">
                <a:xfrm>
                  <a:off x="7354888" y="314960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3" name="Line 183"/>
                <p:cNvSpPr>
                  <a:spLocks noChangeShapeType="1"/>
                </p:cNvSpPr>
                <p:nvPr/>
              </p:nvSpPr>
              <p:spPr bwMode="auto">
                <a:xfrm>
                  <a:off x="8181975" y="362743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4" name="Line 184"/>
                <p:cNvSpPr>
                  <a:spLocks noChangeShapeType="1"/>
                </p:cNvSpPr>
                <p:nvPr/>
              </p:nvSpPr>
              <p:spPr bwMode="auto">
                <a:xfrm>
                  <a:off x="8169275" y="362743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5" name="Line 185"/>
                <p:cNvSpPr>
                  <a:spLocks noChangeShapeType="1"/>
                </p:cNvSpPr>
                <p:nvPr/>
              </p:nvSpPr>
              <p:spPr bwMode="auto">
                <a:xfrm>
                  <a:off x="8510588" y="362743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6" name="Line 186"/>
                <p:cNvSpPr>
                  <a:spLocks noChangeShapeType="1"/>
                </p:cNvSpPr>
                <p:nvPr/>
              </p:nvSpPr>
              <p:spPr bwMode="auto">
                <a:xfrm flipH="1">
                  <a:off x="8491538" y="3646488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7" name="Line 187"/>
                <p:cNvSpPr>
                  <a:spLocks noChangeShapeType="1"/>
                </p:cNvSpPr>
                <p:nvPr/>
              </p:nvSpPr>
              <p:spPr bwMode="auto">
                <a:xfrm>
                  <a:off x="8091488" y="347186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8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8074025" y="3492501"/>
                  <a:ext cx="396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9" name="Line 189"/>
                <p:cNvSpPr>
                  <a:spLocks noChangeShapeType="1"/>
                </p:cNvSpPr>
                <p:nvPr/>
              </p:nvSpPr>
              <p:spPr bwMode="auto">
                <a:xfrm>
                  <a:off x="7886700" y="3403601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0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7867650" y="3424238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1" name="Line 191"/>
                <p:cNvSpPr>
                  <a:spLocks noChangeShapeType="1"/>
                </p:cNvSpPr>
                <p:nvPr/>
              </p:nvSpPr>
              <p:spPr bwMode="auto">
                <a:xfrm>
                  <a:off x="7751763" y="335280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2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7734300" y="3370263"/>
                  <a:ext cx="38100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3" name="Line 193"/>
                <p:cNvSpPr>
                  <a:spLocks noChangeShapeType="1"/>
                </p:cNvSpPr>
                <p:nvPr/>
              </p:nvSpPr>
              <p:spPr bwMode="auto">
                <a:xfrm>
                  <a:off x="7646988" y="3289301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4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7629525" y="3308351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5" name="Line 195"/>
                <p:cNvSpPr>
                  <a:spLocks noChangeShapeType="1"/>
                </p:cNvSpPr>
                <p:nvPr/>
              </p:nvSpPr>
              <p:spPr bwMode="auto">
                <a:xfrm>
                  <a:off x="7591425" y="325437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6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7572375" y="3271838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7" name="Line 197"/>
                <p:cNvSpPr>
                  <a:spLocks noChangeShapeType="1"/>
                </p:cNvSpPr>
                <p:nvPr/>
              </p:nvSpPr>
              <p:spPr bwMode="auto">
                <a:xfrm>
                  <a:off x="7435850" y="316706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8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7418388" y="3184526"/>
                  <a:ext cx="34925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9" name="Line 199"/>
                <p:cNvSpPr>
                  <a:spLocks noChangeShapeType="1"/>
                </p:cNvSpPr>
                <p:nvPr/>
              </p:nvSpPr>
              <p:spPr bwMode="auto">
                <a:xfrm>
                  <a:off x="7188200" y="300196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0" name="Line 200"/>
                <p:cNvSpPr>
                  <a:spLocks noChangeShapeType="1"/>
                </p:cNvSpPr>
                <p:nvPr/>
              </p:nvSpPr>
              <p:spPr bwMode="auto">
                <a:xfrm flipH="1">
                  <a:off x="7170738" y="3019426"/>
                  <a:ext cx="34925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1" name="Line 201"/>
                <p:cNvSpPr>
                  <a:spLocks noChangeShapeType="1"/>
                </p:cNvSpPr>
                <p:nvPr/>
              </p:nvSpPr>
              <p:spPr bwMode="auto">
                <a:xfrm>
                  <a:off x="7140575" y="2978151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2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7119938" y="2995613"/>
                  <a:ext cx="38100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3" name="Line 203"/>
                <p:cNvSpPr>
                  <a:spLocks noChangeShapeType="1"/>
                </p:cNvSpPr>
                <p:nvPr/>
              </p:nvSpPr>
              <p:spPr bwMode="auto">
                <a:xfrm>
                  <a:off x="7104063" y="293687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4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7086600" y="2954338"/>
                  <a:ext cx="34925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5" name="Line 206"/>
                <p:cNvSpPr>
                  <a:spLocks noChangeShapeType="1"/>
                </p:cNvSpPr>
                <p:nvPr/>
              </p:nvSpPr>
              <p:spPr bwMode="auto">
                <a:xfrm>
                  <a:off x="6970713" y="2795588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6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6948488" y="2813051"/>
                  <a:ext cx="396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7" name="Line 208"/>
                <p:cNvSpPr>
                  <a:spLocks noChangeShapeType="1"/>
                </p:cNvSpPr>
                <p:nvPr/>
              </p:nvSpPr>
              <p:spPr bwMode="auto">
                <a:xfrm>
                  <a:off x="6946900" y="2786063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8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6927850" y="2808288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9" name="Line 210"/>
                <p:cNvSpPr>
                  <a:spLocks noChangeShapeType="1"/>
                </p:cNvSpPr>
                <p:nvPr/>
              </p:nvSpPr>
              <p:spPr bwMode="auto">
                <a:xfrm>
                  <a:off x="6770688" y="268128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0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6751638" y="2703513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1" name="Line 212"/>
                <p:cNvSpPr>
                  <a:spLocks noChangeShapeType="1"/>
                </p:cNvSpPr>
                <p:nvPr/>
              </p:nvSpPr>
              <p:spPr bwMode="auto">
                <a:xfrm>
                  <a:off x="6645275" y="2600326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2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6626225" y="2619376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3" name="Line 214"/>
                <p:cNvSpPr>
                  <a:spLocks noChangeShapeType="1"/>
                </p:cNvSpPr>
                <p:nvPr/>
              </p:nvSpPr>
              <p:spPr bwMode="auto">
                <a:xfrm>
                  <a:off x="6510338" y="2555876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4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6492875" y="2573338"/>
                  <a:ext cx="34925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100" name="Group 2099"/>
            <p:cNvGrpSpPr/>
            <p:nvPr/>
          </p:nvGrpSpPr>
          <p:grpSpPr>
            <a:xfrm>
              <a:off x="6432550" y="2565401"/>
              <a:ext cx="1746251" cy="1355725"/>
              <a:chOff x="6432550" y="2565401"/>
              <a:chExt cx="1746251" cy="1355725"/>
            </a:xfrm>
          </p:grpSpPr>
          <p:sp>
            <p:nvSpPr>
              <p:cNvPr id="2119" name="Freeform 233"/>
              <p:cNvSpPr>
                <a:spLocks/>
              </p:cNvSpPr>
              <p:nvPr/>
            </p:nvSpPr>
            <p:spPr bwMode="auto">
              <a:xfrm>
                <a:off x="6432550" y="2565401"/>
                <a:ext cx="1728788" cy="1335088"/>
              </a:xfrm>
              <a:custGeom>
                <a:avLst/>
                <a:gdLst>
                  <a:gd name="T0" fmla="*/ 34 w 1089"/>
                  <a:gd name="T1" fmla="*/ 7 h 841"/>
                  <a:gd name="T2" fmla="*/ 64 w 1089"/>
                  <a:gd name="T3" fmla="*/ 15 h 841"/>
                  <a:gd name="T4" fmla="*/ 70 w 1089"/>
                  <a:gd name="T5" fmla="*/ 26 h 841"/>
                  <a:gd name="T6" fmla="*/ 94 w 1089"/>
                  <a:gd name="T7" fmla="*/ 36 h 841"/>
                  <a:gd name="T8" fmla="*/ 100 w 1089"/>
                  <a:gd name="T9" fmla="*/ 53 h 841"/>
                  <a:gd name="T10" fmla="*/ 128 w 1089"/>
                  <a:gd name="T11" fmla="*/ 56 h 841"/>
                  <a:gd name="T12" fmla="*/ 132 w 1089"/>
                  <a:gd name="T13" fmla="*/ 83 h 841"/>
                  <a:gd name="T14" fmla="*/ 152 w 1089"/>
                  <a:gd name="T15" fmla="*/ 87 h 841"/>
                  <a:gd name="T16" fmla="*/ 166 w 1089"/>
                  <a:gd name="T17" fmla="*/ 100 h 841"/>
                  <a:gd name="T18" fmla="*/ 184 w 1089"/>
                  <a:gd name="T19" fmla="*/ 105 h 841"/>
                  <a:gd name="T20" fmla="*/ 194 w 1089"/>
                  <a:gd name="T21" fmla="*/ 124 h 841"/>
                  <a:gd name="T22" fmla="*/ 209 w 1089"/>
                  <a:gd name="T23" fmla="*/ 128 h 841"/>
                  <a:gd name="T24" fmla="*/ 228 w 1089"/>
                  <a:gd name="T25" fmla="*/ 153 h 841"/>
                  <a:gd name="T26" fmla="*/ 243 w 1089"/>
                  <a:gd name="T27" fmla="*/ 158 h 841"/>
                  <a:gd name="T28" fmla="*/ 252 w 1089"/>
                  <a:gd name="T29" fmla="*/ 173 h 841"/>
                  <a:gd name="T30" fmla="*/ 275 w 1089"/>
                  <a:gd name="T31" fmla="*/ 179 h 841"/>
                  <a:gd name="T32" fmla="*/ 280 w 1089"/>
                  <a:gd name="T33" fmla="*/ 198 h 841"/>
                  <a:gd name="T34" fmla="*/ 290 w 1089"/>
                  <a:gd name="T35" fmla="*/ 207 h 841"/>
                  <a:gd name="T36" fmla="*/ 297 w 1089"/>
                  <a:gd name="T37" fmla="*/ 230 h 841"/>
                  <a:gd name="T38" fmla="*/ 307 w 1089"/>
                  <a:gd name="T39" fmla="*/ 245 h 841"/>
                  <a:gd name="T40" fmla="*/ 312 w 1089"/>
                  <a:gd name="T41" fmla="*/ 268 h 841"/>
                  <a:gd name="T42" fmla="*/ 325 w 1089"/>
                  <a:gd name="T43" fmla="*/ 273 h 841"/>
                  <a:gd name="T44" fmla="*/ 335 w 1089"/>
                  <a:gd name="T45" fmla="*/ 300 h 841"/>
                  <a:gd name="T46" fmla="*/ 344 w 1089"/>
                  <a:gd name="T47" fmla="*/ 319 h 841"/>
                  <a:gd name="T48" fmla="*/ 355 w 1089"/>
                  <a:gd name="T49" fmla="*/ 351 h 841"/>
                  <a:gd name="T50" fmla="*/ 376 w 1089"/>
                  <a:gd name="T51" fmla="*/ 356 h 841"/>
                  <a:gd name="T52" fmla="*/ 380 w 1089"/>
                  <a:gd name="T53" fmla="*/ 377 h 841"/>
                  <a:gd name="T54" fmla="*/ 389 w 1089"/>
                  <a:gd name="T55" fmla="*/ 392 h 841"/>
                  <a:gd name="T56" fmla="*/ 397 w 1089"/>
                  <a:gd name="T57" fmla="*/ 409 h 841"/>
                  <a:gd name="T58" fmla="*/ 410 w 1089"/>
                  <a:gd name="T59" fmla="*/ 428 h 841"/>
                  <a:gd name="T60" fmla="*/ 412 w 1089"/>
                  <a:gd name="T61" fmla="*/ 451 h 841"/>
                  <a:gd name="T62" fmla="*/ 419 w 1089"/>
                  <a:gd name="T63" fmla="*/ 460 h 841"/>
                  <a:gd name="T64" fmla="*/ 429 w 1089"/>
                  <a:gd name="T65" fmla="*/ 471 h 841"/>
                  <a:gd name="T66" fmla="*/ 453 w 1089"/>
                  <a:gd name="T67" fmla="*/ 479 h 841"/>
                  <a:gd name="T68" fmla="*/ 457 w 1089"/>
                  <a:gd name="T69" fmla="*/ 505 h 841"/>
                  <a:gd name="T70" fmla="*/ 470 w 1089"/>
                  <a:gd name="T71" fmla="*/ 507 h 841"/>
                  <a:gd name="T72" fmla="*/ 476 w 1089"/>
                  <a:gd name="T73" fmla="*/ 522 h 841"/>
                  <a:gd name="T74" fmla="*/ 498 w 1089"/>
                  <a:gd name="T75" fmla="*/ 530 h 841"/>
                  <a:gd name="T76" fmla="*/ 508 w 1089"/>
                  <a:gd name="T77" fmla="*/ 547 h 841"/>
                  <a:gd name="T78" fmla="*/ 519 w 1089"/>
                  <a:gd name="T79" fmla="*/ 551 h 841"/>
                  <a:gd name="T80" fmla="*/ 527 w 1089"/>
                  <a:gd name="T81" fmla="*/ 583 h 841"/>
                  <a:gd name="T82" fmla="*/ 538 w 1089"/>
                  <a:gd name="T83" fmla="*/ 592 h 841"/>
                  <a:gd name="T84" fmla="*/ 543 w 1089"/>
                  <a:gd name="T85" fmla="*/ 605 h 841"/>
                  <a:gd name="T86" fmla="*/ 555 w 1089"/>
                  <a:gd name="T87" fmla="*/ 613 h 841"/>
                  <a:gd name="T88" fmla="*/ 574 w 1089"/>
                  <a:gd name="T89" fmla="*/ 639 h 841"/>
                  <a:gd name="T90" fmla="*/ 594 w 1089"/>
                  <a:gd name="T91" fmla="*/ 654 h 841"/>
                  <a:gd name="T92" fmla="*/ 604 w 1089"/>
                  <a:gd name="T93" fmla="*/ 669 h 841"/>
                  <a:gd name="T94" fmla="*/ 622 w 1089"/>
                  <a:gd name="T95" fmla="*/ 681 h 841"/>
                  <a:gd name="T96" fmla="*/ 630 w 1089"/>
                  <a:gd name="T97" fmla="*/ 707 h 841"/>
                  <a:gd name="T98" fmla="*/ 645 w 1089"/>
                  <a:gd name="T99" fmla="*/ 718 h 841"/>
                  <a:gd name="T100" fmla="*/ 669 w 1089"/>
                  <a:gd name="T101" fmla="*/ 739 h 841"/>
                  <a:gd name="T102" fmla="*/ 705 w 1089"/>
                  <a:gd name="T103" fmla="*/ 749 h 841"/>
                  <a:gd name="T104" fmla="*/ 713 w 1089"/>
                  <a:gd name="T105" fmla="*/ 771 h 841"/>
                  <a:gd name="T106" fmla="*/ 771 w 1089"/>
                  <a:gd name="T107" fmla="*/ 777 h 841"/>
                  <a:gd name="T108" fmla="*/ 778 w 1089"/>
                  <a:gd name="T109" fmla="*/ 811 h 841"/>
                  <a:gd name="T110" fmla="*/ 884 w 1089"/>
                  <a:gd name="T111" fmla="*/ 83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89" h="841">
                    <a:moveTo>
                      <a:pt x="0" y="0"/>
                    </a:moveTo>
                    <a:lnTo>
                      <a:pt x="34" y="0"/>
                    </a:lnTo>
                    <a:lnTo>
                      <a:pt x="34" y="7"/>
                    </a:lnTo>
                    <a:lnTo>
                      <a:pt x="47" y="7"/>
                    </a:lnTo>
                    <a:lnTo>
                      <a:pt x="47" y="15"/>
                    </a:lnTo>
                    <a:lnTo>
                      <a:pt x="64" y="15"/>
                    </a:lnTo>
                    <a:lnTo>
                      <a:pt x="64" y="22"/>
                    </a:lnTo>
                    <a:lnTo>
                      <a:pt x="70" y="22"/>
                    </a:lnTo>
                    <a:lnTo>
                      <a:pt x="70" y="26"/>
                    </a:lnTo>
                    <a:lnTo>
                      <a:pt x="81" y="26"/>
                    </a:lnTo>
                    <a:lnTo>
                      <a:pt x="81" y="36"/>
                    </a:lnTo>
                    <a:lnTo>
                      <a:pt x="94" y="36"/>
                    </a:lnTo>
                    <a:lnTo>
                      <a:pt x="94" y="47"/>
                    </a:lnTo>
                    <a:lnTo>
                      <a:pt x="100" y="47"/>
                    </a:lnTo>
                    <a:lnTo>
                      <a:pt x="100" y="53"/>
                    </a:lnTo>
                    <a:lnTo>
                      <a:pt x="111" y="53"/>
                    </a:lnTo>
                    <a:lnTo>
                      <a:pt x="111" y="56"/>
                    </a:lnTo>
                    <a:lnTo>
                      <a:pt x="128" y="56"/>
                    </a:lnTo>
                    <a:lnTo>
                      <a:pt x="128" y="73"/>
                    </a:lnTo>
                    <a:lnTo>
                      <a:pt x="132" y="73"/>
                    </a:lnTo>
                    <a:lnTo>
                      <a:pt x="132" y="83"/>
                    </a:lnTo>
                    <a:lnTo>
                      <a:pt x="145" y="83"/>
                    </a:lnTo>
                    <a:lnTo>
                      <a:pt x="145" y="87"/>
                    </a:lnTo>
                    <a:lnTo>
                      <a:pt x="152" y="87"/>
                    </a:lnTo>
                    <a:lnTo>
                      <a:pt x="152" y="90"/>
                    </a:lnTo>
                    <a:lnTo>
                      <a:pt x="166" y="90"/>
                    </a:lnTo>
                    <a:lnTo>
                      <a:pt x="166" y="100"/>
                    </a:lnTo>
                    <a:lnTo>
                      <a:pt x="171" y="100"/>
                    </a:lnTo>
                    <a:lnTo>
                      <a:pt x="171" y="105"/>
                    </a:lnTo>
                    <a:lnTo>
                      <a:pt x="184" y="105"/>
                    </a:lnTo>
                    <a:lnTo>
                      <a:pt x="184" y="115"/>
                    </a:lnTo>
                    <a:lnTo>
                      <a:pt x="194" y="115"/>
                    </a:lnTo>
                    <a:lnTo>
                      <a:pt x="194" y="124"/>
                    </a:lnTo>
                    <a:lnTo>
                      <a:pt x="199" y="124"/>
                    </a:lnTo>
                    <a:lnTo>
                      <a:pt x="199" y="128"/>
                    </a:lnTo>
                    <a:lnTo>
                      <a:pt x="209" y="128"/>
                    </a:lnTo>
                    <a:lnTo>
                      <a:pt x="209" y="132"/>
                    </a:lnTo>
                    <a:lnTo>
                      <a:pt x="228" y="132"/>
                    </a:lnTo>
                    <a:lnTo>
                      <a:pt x="228" y="153"/>
                    </a:lnTo>
                    <a:lnTo>
                      <a:pt x="233" y="153"/>
                    </a:lnTo>
                    <a:lnTo>
                      <a:pt x="233" y="158"/>
                    </a:lnTo>
                    <a:lnTo>
                      <a:pt x="243" y="158"/>
                    </a:lnTo>
                    <a:lnTo>
                      <a:pt x="243" y="168"/>
                    </a:lnTo>
                    <a:lnTo>
                      <a:pt x="252" y="168"/>
                    </a:lnTo>
                    <a:lnTo>
                      <a:pt x="252" y="173"/>
                    </a:lnTo>
                    <a:lnTo>
                      <a:pt x="262" y="173"/>
                    </a:lnTo>
                    <a:lnTo>
                      <a:pt x="262" y="179"/>
                    </a:lnTo>
                    <a:lnTo>
                      <a:pt x="275" y="179"/>
                    </a:lnTo>
                    <a:lnTo>
                      <a:pt x="275" y="194"/>
                    </a:lnTo>
                    <a:lnTo>
                      <a:pt x="280" y="194"/>
                    </a:lnTo>
                    <a:lnTo>
                      <a:pt x="280" y="198"/>
                    </a:lnTo>
                    <a:lnTo>
                      <a:pt x="286" y="198"/>
                    </a:lnTo>
                    <a:lnTo>
                      <a:pt x="286" y="207"/>
                    </a:lnTo>
                    <a:lnTo>
                      <a:pt x="290" y="207"/>
                    </a:lnTo>
                    <a:lnTo>
                      <a:pt x="290" y="224"/>
                    </a:lnTo>
                    <a:lnTo>
                      <a:pt x="297" y="224"/>
                    </a:lnTo>
                    <a:lnTo>
                      <a:pt x="297" y="230"/>
                    </a:lnTo>
                    <a:lnTo>
                      <a:pt x="303" y="230"/>
                    </a:lnTo>
                    <a:lnTo>
                      <a:pt x="303" y="245"/>
                    </a:lnTo>
                    <a:lnTo>
                      <a:pt x="307" y="245"/>
                    </a:lnTo>
                    <a:lnTo>
                      <a:pt x="307" y="260"/>
                    </a:lnTo>
                    <a:lnTo>
                      <a:pt x="312" y="260"/>
                    </a:lnTo>
                    <a:lnTo>
                      <a:pt x="312" y="268"/>
                    </a:lnTo>
                    <a:lnTo>
                      <a:pt x="320" y="268"/>
                    </a:lnTo>
                    <a:lnTo>
                      <a:pt x="320" y="273"/>
                    </a:lnTo>
                    <a:lnTo>
                      <a:pt x="325" y="273"/>
                    </a:lnTo>
                    <a:lnTo>
                      <a:pt x="325" y="288"/>
                    </a:lnTo>
                    <a:lnTo>
                      <a:pt x="335" y="288"/>
                    </a:lnTo>
                    <a:lnTo>
                      <a:pt x="335" y="300"/>
                    </a:lnTo>
                    <a:lnTo>
                      <a:pt x="337" y="300"/>
                    </a:lnTo>
                    <a:lnTo>
                      <a:pt x="337" y="319"/>
                    </a:lnTo>
                    <a:lnTo>
                      <a:pt x="344" y="319"/>
                    </a:lnTo>
                    <a:lnTo>
                      <a:pt x="344" y="328"/>
                    </a:lnTo>
                    <a:lnTo>
                      <a:pt x="355" y="328"/>
                    </a:lnTo>
                    <a:lnTo>
                      <a:pt x="355" y="351"/>
                    </a:lnTo>
                    <a:lnTo>
                      <a:pt x="372" y="351"/>
                    </a:lnTo>
                    <a:lnTo>
                      <a:pt x="372" y="356"/>
                    </a:lnTo>
                    <a:lnTo>
                      <a:pt x="376" y="356"/>
                    </a:lnTo>
                    <a:lnTo>
                      <a:pt x="376" y="366"/>
                    </a:lnTo>
                    <a:lnTo>
                      <a:pt x="380" y="366"/>
                    </a:lnTo>
                    <a:lnTo>
                      <a:pt x="380" y="377"/>
                    </a:lnTo>
                    <a:lnTo>
                      <a:pt x="384" y="377"/>
                    </a:lnTo>
                    <a:lnTo>
                      <a:pt x="384" y="392"/>
                    </a:lnTo>
                    <a:lnTo>
                      <a:pt x="389" y="392"/>
                    </a:lnTo>
                    <a:lnTo>
                      <a:pt x="389" y="403"/>
                    </a:lnTo>
                    <a:lnTo>
                      <a:pt x="397" y="403"/>
                    </a:lnTo>
                    <a:lnTo>
                      <a:pt x="397" y="409"/>
                    </a:lnTo>
                    <a:lnTo>
                      <a:pt x="404" y="409"/>
                    </a:lnTo>
                    <a:lnTo>
                      <a:pt x="404" y="428"/>
                    </a:lnTo>
                    <a:lnTo>
                      <a:pt x="410" y="428"/>
                    </a:lnTo>
                    <a:lnTo>
                      <a:pt x="410" y="437"/>
                    </a:lnTo>
                    <a:lnTo>
                      <a:pt x="412" y="437"/>
                    </a:lnTo>
                    <a:lnTo>
                      <a:pt x="412" y="451"/>
                    </a:lnTo>
                    <a:lnTo>
                      <a:pt x="416" y="451"/>
                    </a:lnTo>
                    <a:lnTo>
                      <a:pt x="416" y="460"/>
                    </a:lnTo>
                    <a:lnTo>
                      <a:pt x="419" y="460"/>
                    </a:lnTo>
                    <a:lnTo>
                      <a:pt x="419" y="468"/>
                    </a:lnTo>
                    <a:lnTo>
                      <a:pt x="429" y="468"/>
                    </a:lnTo>
                    <a:lnTo>
                      <a:pt x="429" y="471"/>
                    </a:lnTo>
                    <a:lnTo>
                      <a:pt x="436" y="471"/>
                    </a:lnTo>
                    <a:lnTo>
                      <a:pt x="436" y="479"/>
                    </a:lnTo>
                    <a:lnTo>
                      <a:pt x="453" y="479"/>
                    </a:lnTo>
                    <a:lnTo>
                      <a:pt x="453" y="500"/>
                    </a:lnTo>
                    <a:lnTo>
                      <a:pt x="457" y="500"/>
                    </a:lnTo>
                    <a:lnTo>
                      <a:pt x="457" y="505"/>
                    </a:lnTo>
                    <a:lnTo>
                      <a:pt x="465" y="505"/>
                    </a:lnTo>
                    <a:lnTo>
                      <a:pt x="465" y="507"/>
                    </a:lnTo>
                    <a:lnTo>
                      <a:pt x="470" y="507"/>
                    </a:lnTo>
                    <a:lnTo>
                      <a:pt x="470" y="513"/>
                    </a:lnTo>
                    <a:lnTo>
                      <a:pt x="476" y="513"/>
                    </a:lnTo>
                    <a:lnTo>
                      <a:pt x="476" y="522"/>
                    </a:lnTo>
                    <a:lnTo>
                      <a:pt x="487" y="522"/>
                    </a:lnTo>
                    <a:lnTo>
                      <a:pt x="487" y="530"/>
                    </a:lnTo>
                    <a:lnTo>
                      <a:pt x="498" y="530"/>
                    </a:lnTo>
                    <a:lnTo>
                      <a:pt x="498" y="535"/>
                    </a:lnTo>
                    <a:lnTo>
                      <a:pt x="508" y="535"/>
                    </a:lnTo>
                    <a:lnTo>
                      <a:pt x="508" y="547"/>
                    </a:lnTo>
                    <a:lnTo>
                      <a:pt x="513" y="547"/>
                    </a:lnTo>
                    <a:lnTo>
                      <a:pt x="513" y="551"/>
                    </a:lnTo>
                    <a:lnTo>
                      <a:pt x="519" y="551"/>
                    </a:lnTo>
                    <a:lnTo>
                      <a:pt x="519" y="568"/>
                    </a:lnTo>
                    <a:lnTo>
                      <a:pt x="527" y="568"/>
                    </a:lnTo>
                    <a:lnTo>
                      <a:pt x="527" y="583"/>
                    </a:lnTo>
                    <a:lnTo>
                      <a:pt x="530" y="583"/>
                    </a:lnTo>
                    <a:lnTo>
                      <a:pt x="530" y="592"/>
                    </a:lnTo>
                    <a:lnTo>
                      <a:pt x="538" y="592"/>
                    </a:lnTo>
                    <a:lnTo>
                      <a:pt x="538" y="600"/>
                    </a:lnTo>
                    <a:lnTo>
                      <a:pt x="543" y="600"/>
                    </a:lnTo>
                    <a:lnTo>
                      <a:pt x="543" y="605"/>
                    </a:lnTo>
                    <a:lnTo>
                      <a:pt x="551" y="605"/>
                    </a:lnTo>
                    <a:lnTo>
                      <a:pt x="551" y="613"/>
                    </a:lnTo>
                    <a:lnTo>
                      <a:pt x="555" y="613"/>
                    </a:lnTo>
                    <a:lnTo>
                      <a:pt x="555" y="630"/>
                    </a:lnTo>
                    <a:lnTo>
                      <a:pt x="574" y="630"/>
                    </a:lnTo>
                    <a:lnTo>
                      <a:pt x="574" y="639"/>
                    </a:lnTo>
                    <a:lnTo>
                      <a:pt x="585" y="639"/>
                    </a:lnTo>
                    <a:lnTo>
                      <a:pt x="585" y="654"/>
                    </a:lnTo>
                    <a:lnTo>
                      <a:pt x="594" y="654"/>
                    </a:lnTo>
                    <a:lnTo>
                      <a:pt x="594" y="666"/>
                    </a:lnTo>
                    <a:lnTo>
                      <a:pt x="604" y="666"/>
                    </a:lnTo>
                    <a:lnTo>
                      <a:pt x="604" y="669"/>
                    </a:lnTo>
                    <a:lnTo>
                      <a:pt x="611" y="669"/>
                    </a:lnTo>
                    <a:lnTo>
                      <a:pt x="611" y="681"/>
                    </a:lnTo>
                    <a:lnTo>
                      <a:pt x="622" y="681"/>
                    </a:lnTo>
                    <a:lnTo>
                      <a:pt x="622" y="696"/>
                    </a:lnTo>
                    <a:lnTo>
                      <a:pt x="630" y="696"/>
                    </a:lnTo>
                    <a:lnTo>
                      <a:pt x="630" y="707"/>
                    </a:lnTo>
                    <a:lnTo>
                      <a:pt x="634" y="707"/>
                    </a:lnTo>
                    <a:lnTo>
                      <a:pt x="634" y="718"/>
                    </a:lnTo>
                    <a:lnTo>
                      <a:pt x="645" y="718"/>
                    </a:lnTo>
                    <a:lnTo>
                      <a:pt x="645" y="728"/>
                    </a:lnTo>
                    <a:lnTo>
                      <a:pt x="669" y="728"/>
                    </a:lnTo>
                    <a:lnTo>
                      <a:pt x="669" y="739"/>
                    </a:lnTo>
                    <a:lnTo>
                      <a:pt x="700" y="739"/>
                    </a:lnTo>
                    <a:lnTo>
                      <a:pt x="700" y="749"/>
                    </a:lnTo>
                    <a:lnTo>
                      <a:pt x="705" y="749"/>
                    </a:lnTo>
                    <a:lnTo>
                      <a:pt x="705" y="756"/>
                    </a:lnTo>
                    <a:lnTo>
                      <a:pt x="713" y="756"/>
                    </a:lnTo>
                    <a:lnTo>
                      <a:pt x="713" y="771"/>
                    </a:lnTo>
                    <a:lnTo>
                      <a:pt x="730" y="771"/>
                    </a:lnTo>
                    <a:lnTo>
                      <a:pt x="730" y="777"/>
                    </a:lnTo>
                    <a:lnTo>
                      <a:pt x="771" y="777"/>
                    </a:lnTo>
                    <a:lnTo>
                      <a:pt x="771" y="805"/>
                    </a:lnTo>
                    <a:lnTo>
                      <a:pt x="778" y="805"/>
                    </a:lnTo>
                    <a:lnTo>
                      <a:pt x="778" y="811"/>
                    </a:lnTo>
                    <a:lnTo>
                      <a:pt x="795" y="811"/>
                    </a:lnTo>
                    <a:lnTo>
                      <a:pt x="795" y="830"/>
                    </a:lnTo>
                    <a:lnTo>
                      <a:pt x="884" y="830"/>
                    </a:lnTo>
                    <a:lnTo>
                      <a:pt x="884" y="841"/>
                    </a:lnTo>
                    <a:lnTo>
                      <a:pt x="1089" y="841"/>
                    </a:lnTo>
                  </a:path>
                </a:pathLst>
              </a:custGeom>
              <a:noFill/>
              <a:ln w="19050" cap="flat">
                <a:solidFill>
                  <a:srgbClr val="1EA9DB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120" name="Group 2119"/>
              <p:cNvGrpSpPr/>
              <p:nvPr/>
            </p:nvGrpSpPr>
            <p:grpSpPr>
              <a:xfrm>
                <a:off x="7442200" y="3684588"/>
                <a:ext cx="736601" cy="236538"/>
                <a:chOff x="7442200" y="3684588"/>
                <a:chExt cx="736601" cy="236538"/>
              </a:xfrm>
            </p:grpSpPr>
            <p:sp>
              <p:nvSpPr>
                <p:cNvPr id="2121" name="Line 281"/>
                <p:cNvSpPr>
                  <a:spLocks noChangeShapeType="1"/>
                </p:cNvSpPr>
                <p:nvPr/>
              </p:nvSpPr>
              <p:spPr bwMode="auto">
                <a:xfrm>
                  <a:off x="7635875" y="37814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2" name="Line 282"/>
                <p:cNvSpPr>
                  <a:spLocks noChangeShapeType="1"/>
                </p:cNvSpPr>
                <p:nvPr/>
              </p:nvSpPr>
              <p:spPr bwMode="auto">
                <a:xfrm>
                  <a:off x="7646988" y="37814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3" name="Line 283"/>
                <p:cNvSpPr>
                  <a:spLocks noChangeShapeType="1"/>
                </p:cNvSpPr>
                <p:nvPr/>
              </p:nvSpPr>
              <p:spPr bwMode="auto">
                <a:xfrm>
                  <a:off x="7593013" y="37814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4" name="Line 284"/>
                <p:cNvSpPr>
                  <a:spLocks noChangeShapeType="1"/>
                </p:cNvSpPr>
                <p:nvPr/>
              </p:nvSpPr>
              <p:spPr bwMode="auto">
                <a:xfrm>
                  <a:off x="7500938" y="372110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5" name="Line 285"/>
                <p:cNvSpPr>
                  <a:spLocks noChangeShapeType="1"/>
                </p:cNvSpPr>
                <p:nvPr/>
              </p:nvSpPr>
              <p:spPr bwMode="auto">
                <a:xfrm>
                  <a:off x="7516813" y="372110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6" name="Line 286"/>
                <p:cNvSpPr>
                  <a:spLocks noChangeShapeType="1"/>
                </p:cNvSpPr>
                <p:nvPr/>
              </p:nvSpPr>
              <p:spPr bwMode="auto">
                <a:xfrm>
                  <a:off x="7531100" y="3721101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7" name="Line 287"/>
                <p:cNvSpPr>
                  <a:spLocks noChangeShapeType="1"/>
                </p:cNvSpPr>
                <p:nvPr/>
              </p:nvSpPr>
              <p:spPr bwMode="auto">
                <a:xfrm>
                  <a:off x="7469188" y="3703638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8" name="Line 288"/>
                <p:cNvSpPr>
                  <a:spLocks noChangeShapeType="1"/>
                </p:cNvSpPr>
                <p:nvPr/>
              </p:nvSpPr>
              <p:spPr bwMode="auto">
                <a:xfrm>
                  <a:off x="7442200" y="368458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9" name="Line 289"/>
                <p:cNvSpPr>
                  <a:spLocks noChangeShapeType="1"/>
                </p:cNvSpPr>
                <p:nvPr/>
              </p:nvSpPr>
              <p:spPr bwMode="auto">
                <a:xfrm>
                  <a:off x="7862888" y="38830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0" name="Line 290"/>
                <p:cNvSpPr>
                  <a:spLocks noChangeShapeType="1"/>
                </p:cNvSpPr>
                <p:nvPr/>
              </p:nvSpPr>
              <p:spPr bwMode="auto">
                <a:xfrm>
                  <a:off x="7927975" y="38830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1" name="Line 291"/>
                <p:cNvSpPr>
                  <a:spLocks noChangeShapeType="1"/>
                </p:cNvSpPr>
                <p:nvPr/>
              </p:nvSpPr>
              <p:spPr bwMode="auto">
                <a:xfrm>
                  <a:off x="7966075" y="38830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2" name="Line 292"/>
                <p:cNvSpPr>
                  <a:spLocks noChangeShapeType="1"/>
                </p:cNvSpPr>
                <p:nvPr/>
              </p:nvSpPr>
              <p:spPr bwMode="auto">
                <a:xfrm>
                  <a:off x="7942263" y="38830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3" name="Line 293"/>
                <p:cNvSpPr>
                  <a:spLocks noChangeShapeType="1"/>
                </p:cNvSpPr>
                <p:nvPr/>
              </p:nvSpPr>
              <p:spPr bwMode="auto">
                <a:xfrm>
                  <a:off x="7981950" y="38830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4" name="Line 294"/>
                <p:cNvSpPr>
                  <a:spLocks noChangeShapeType="1"/>
                </p:cNvSpPr>
                <p:nvPr/>
              </p:nvSpPr>
              <p:spPr bwMode="auto">
                <a:xfrm>
                  <a:off x="8008938" y="38830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5" name="Line 295"/>
                <p:cNvSpPr>
                  <a:spLocks noChangeShapeType="1"/>
                </p:cNvSpPr>
                <p:nvPr/>
              </p:nvSpPr>
              <p:spPr bwMode="auto">
                <a:xfrm>
                  <a:off x="8067675" y="38830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6" name="Line 296"/>
                <p:cNvSpPr>
                  <a:spLocks noChangeShapeType="1"/>
                </p:cNvSpPr>
                <p:nvPr/>
              </p:nvSpPr>
              <p:spPr bwMode="auto">
                <a:xfrm>
                  <a:off x="8161338" y="38830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7" name="Line 297"/>
                <p:cNvSpPr>
                  <a:spLocks noChangeShapeType="1"/>
                </p:cNvSpPr>
                <p:nvPr/>
              </p:nvSpPr>
              <p:spPr bwMode="auto">
                <a:xfrm flipH="1">
                  <a:off x="8142288" y="3903663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101" name="Group 2100"/>
            <p:cNvGrpSpPr/>
            <p:nvPr/>
          </p:nvGrpSpPr>
          <p:grpSpPr>
            <a:xfrm>
              <a:off x="6424613" y="2565401"/>
              <a:ext cx="1581150" cy="1412875"/>
              <a:chOff x="6424613" y="2565401"/>
              <a:chExt cx="1581150" cy="1412875"/>
            </a:xfrm>
          </p:grpSpPr>
          <p:sp>
            <p:nvSpPr>
              <p:cNvPr id="2102" name="Freeform 315"/>
              <p:cNvSpPr>
                <a:spLocks/>
              </p:cNvSpPr>
              <p:nvPr/>
            </p:nvSpPr>
            <p:spPr bwMode="auto">
              <a:xfrm>
                <a:off x="6424613" y="2565401"/>
                <a:ext cx="1581150" cy="1395413"/>
              </a:xfrm>
              <a:custGeom>
                <a:avLst/>
                <a:gdLst>
                  <a:gd name="T0" fmla="*/ 37 w 996"/>
                  <a:gd name="T1" fmla="*/ 9 h 879"/>
                  <a:gd name="T2" fmla="*/ 65 w 996"/>
                  <a:gd name="T3" fmla="*/ 15 h 879"/>
                  <a:gd name="T4" fmla="*/ 82 w 996"/>
                  <a:gd name="T5" fmla="*/ 28 h 879"/>
                  <a:gd name="T6" fmla="*/ 135 w 996"/>
                  <a:gd name="T7" fmla="*/ 39 h 879"/>
                  <a:gd name="T8" fmla="*/ 144 w 996"/>
                  <a:gd name="T9" fmla="*/ 71 h 879"/>
                  <a:gd name="T10" fmla="*/ 176 w 996"/>
                  <a:gd name="T11" fmla="*/ 79 h 879"/>
                  <a:gd name="T12" fmla="*/ 193 w 996"/>
                  <a:gd name="T13" fmla="*/ 104 h 879"/>
                  <a:gd name="T14" fmla="*/ 220 w 996"/>
                  <a:gd name="T15" fmla="*/ 117 h 879"/>
                  <a:gd name="T16" fmla="*/ 223 w 996"/>
                  <a:gd name="T17" fmla="*/ 136 h 879"/>
                  <a:gd name="T18" fmla="*/ 255 w 996"/>
                  <a:gd name="T19" fmla="*/ 145 h 879"/>
                  <a:gd name="T20" fmla="*/ 274 w 996"/>
                  <a:gd name="T21" fmla="*/ 183 h 879"/>
                  <a:gd name="T22" fmla="*/ 289 w 996"/>
                  <a:gd name="T23" fmla="*/ 192 h 879"/>
                  <a:gd name="T24" fmla="*/ 314 w 996"/>
                  <a:gd name="T25" fmla="*/ 224 h 879"/>
                  <a:gd name="T26" fmla="*/ 330 w 996"/>
                  <a:gd name="T27" fmla="*/ 232 h 879"/>
                  <a:gd name="T28" fmla="*/ 338 w 996"/>
                  <a:gd name="T29" fmla="*/ 260 h 879"/>
                  <a:gd name="T30" fmla="*/ 362 w 996"/>
                  <a:gd name="T31" fmla="*/ 270 h 879"/>
                  <a:gd name="T32" fmla="*/ 366 w 996"/>
                  <a:gd name="T33" fmla="*/ 322 h 879"/>
                  <a:gd name="T34" fmla="*/ 374 w 996"/>
                  <a:gd name="T35" fmla="*/ 337 h 879"/>
                  <a:gd name="T36" fmla="*/ 383 w 996"/>
                  <a:gd name="T37" fmla="*/ 364 h 879"/>
                  <a:gd name="T38" fmla="*/ 400 w 996"/>
                  <a:gd name="T39" fmla="*/ 379 h 879"/>
                  <a:gd name="T40" fmla="*/ 411 w 996"/>
                  <a:gd name="T41" fmla="*/ 405 h 879"/>
                  <a:gd name="T42" fmla="*/ 424 w 996"/>
                  <a:gd name="T43" fmla="*/ 417 h 879"/>
                  <a:gd name="T44" fmla="*/ 438 w 996"/>
                  <a:gd name="T45" fmla="*/ 447 h 879"/>
                  <a:gd name="T46" fmla="*/ 458 w 996"/>
                  <a:gd name="T47" fmla="*/ 460 h 879"/>
                  <a:gd name="T48" fmla="*/ 466 w 996"/>
                  <a:gd name="T49" fmla="*/ 492 h 879"/>
                  <a:gd name="T50" fmla="*/ 490 w 996"/>
                  <a:gd name="T51" fmla="*/ 507 h 879"/>
                  <a:gd name="T52" fmla="*/ 496 w 996"/>
                  <a:gd name="T53" fmla="*/ 532 h 879"/>
                  <a:gd name="T54" fmla="*/ 528 w 996"/>
                  <a:gd name="T55" fmla="*/ 537 h 879"/>
                  <a:gd name="T56" fmla="*/ 537 w 996"/>
                  <a:gd name="T57" fmla="*/ 554 h 879"/>
                  <a:gd name="T58" fmla="*/ 547 w 996"/>
                  <a:gd name="T59" fmla="*/ 575 h 879"/>
                  <a:gd name="T60" fmla="*/ 562 w 996"/>
                  <a:gd name="T61" fmla="*/ 611 h 879"/>
                  <a:gd name="T62" fmla="*/ 579 w 996"/>
                  <a:gd name="T63" fmla="*/ 617 h 879"/>
                  <a:gd name="T64" fmla="*/ 586 w 996"/>
                  <a:gd name="T65" fmla="*/ 643 h 879"/>
                  <a:gd name="T66" fmla="*/ 599 w 996"/>
                  <a:gd name="T67" fmla="*/ 656 h 879"/>
                  <a:gd name="T68" fmla="*/ 611 w 996"/>
                  <a:gd name="T69" fmla="*/ 690 h 879"/>
                  <a:gd name="T70" fmla="*/ 650 w 996"/>
                  <a:gd name="T71" fmla="*/ 707 h 879"/>
                  <a:gd name="T72" fmla="*/ 658 w 996"/>
                  <a:gd name="T73" fmla="*/ 726 h 879"/>
                  <a:gd name="T74" fmla="*/ 725 w 996"/>
                  <a:gd name="T75" fmla="*/ 733 h 879"/>
                  <a:gd name="T76" fmla="*/ 750 w 996"/>
                  <a:gd name="T77" fmla="*/ 760 h 879"/>
                  <a:gd name="T78" fmla="*/ 785 w 996"/>
                  <a:gd name="T79" fmla="*/ 769 h 879"/>
                  <a:gd name="T80" fmla="*/ 812 w 996"/>
                  <a:gd name="T81" fmla="*/ 826 h 879"/>
                  <a:gd name="T82" fmla="*/ 932 w 996"/>
                  <a:gd name="T83" fmla="*/ 841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96" h="879">
                    <a:moveTo>
                      <a:pt x="0" y="0"/>
                    </a:moveTo>
                    <a:lnTo>
                      <a:pt x="37" y="0"/>
                    </a:lnTo>
                    <a:lnTo>
                      <a:pt x="37" y="9"/>
                    </a:lnTo>
                    <a:lnTo>
                      <a:pt x="50" y="9"/>
                    </a:lnTo>
                    <a:lnTo>
                      <a:pt x="50" y="15"/>
                    </a:lnTo>
                    <a:lnTo>
                      <a:pt x="65" y="15"/>
                    </a:lnTo>
                    <a:lnTo>
                      <a:pt x="65" y="22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122" y="28"/>
                    </a:lnTo>
                    <a:lnTo>
                      <a:pt x="122" y="39"/>
                    </a:lnTo>
                    <a:lnTo>
                      <a:pt x="135" y="39"/>
                    </a:lnTo>
                    <a:lnTo>
                      <a:pt x="135" y="49"/>
                    </a:lnTo>
                    <a:lnTo>
                      <a:pt x="144" y="49"/>
                    </a:lnTo>
                    <a:lnTo>
                      <a:pt x="144" y="71"/>
                    </a:lnTo>
                    <a:lnTo>
                      <a:pt x="169" y="71"/>
                    </a:lnTo>
                    <a:lnTo>
                      <a:pt x="169" y="79"/>
                    </a:lnTo>
                    <a:lnTo>
                      <a:pt x="176" y="79"/>
                    </a:lnTo>
                    <a:lnTo>
                      <a:pt x="176" y="94"/>
                    </a:lnTo>
                    <a:lnTo>
                      <a:pt x="193" y="94"/>
                    </a:lnTo>
                    <a:lnTo>
                      <a:pt x="193" y="104"/>
                    </a:lnTo>
                    <a:lnTo>
                      <a:pt x="199" y="104"/>
                    </a:lnTo>
                    <a:lnTo>
                      <a:pt x="199" y="117"/>
                    </a:lnTo>
                    <a:lnTo>
                      <a:pt x="220" y="117"/>
                    </a:lnTo>
                    <a:lnTo>
                      <a:pt x="220" y="124"/>
                    </a:lnTo>
                    <a:lnTo>
                      <a:pt x="223" y="124"/>
                    </a:lnTo>
                    <a:lnTo>
                      <a:pt x="223" y="136"/>
                    </a:lnTo>
                    <a:lnTo>
                      <a:pt x="236" y="136"/>
                    </a:lnTo>
                    <a:lnTo>
                      <a:pt x="236" y="145"/>
                    </a:lnTo>
                    <a:lnTo>
                      <a:pt x="255" y="145"/>
                    </a:lnTo>
                    <a:lnTo>
                      <a:pt x="255" y="164"/>
                    </a:lnTo>
                    <a:lnTo>
                      <a:pt x="274" y="164"/>
                    </a:lnTo>
                    <a:lnTo>
                      <a:pt x="274" y="183"/>
                    </a:lnTo>
                    <a:lnTo>
                      <a:pt x="278" y="183"/>
                    </a:lnTo>
                    <a:lnTo>
                      <a:pt x="278" y="192"/>
                    </a:lnTo>
                    <a:lnTo>
                      <a:pt x="289" y="192"/>
                    </a:lnTo>
                    <a:lnTo>
                      <a:pt x="289" y="207"/>
                    </a:lnTo>
                    <a:lnTo>
                      <a:pt x="314" y="207"/>
                    </a:lnTo>
                    <a:lnTo>
                      <a:pt x="314" y="224"/>
                    </a:lnTo>
                    <a:lnTo>
                      <a:pt x="321" y="224"/>
                    </a:lnTo>
                    <a:lnTo>
                      <a:pt x="321" y="232"/>
                    </a:lnTo>
                    <a:lnTo>
                      <a:pt x="330" y="232"/>
                    </a:lnTo>
                    <a:lnTo>
                      <a:pt x="330" y="245"/>
                    </a:lnTo>
                    <a:lnTo>
                      <a:pt x="338" y="245"/>
                    </a:lnTo>
                    <a:lnTo>
                      <a:pt x="338" y="260"/>
                    </a:lnTo>
                    <a:lnTo>
                      <a:pt x="357" y="260"/>
                    </a:lnTo>
                    <a:lnTo>
                      <a:pt x="357" y="270"/>
                    </a:lnTo>
                    <a:lnTo>
                      <a:pt x="362" y="270"/>
                    </a:lnTo>
                    <a:lnTo>
                      <a:pt x="362" y="303"/>
                    </a:lnTo>
                    <a:lnTo>
                      <a:pt x="366" y="303"/>
                    </a:lnTo>
                    <a:lnTo>
                      <a:pt x="366" y="322"/>
                    </a:lnTo>
                    <a:lnTo>
                      <a:pt x="372" y="322"/>
                    </a:lnTo>
                    <a:lnTo>
                      <a:pt x="372" y="337"/>
                    </a:lnTo>
                    <a:lnTo>
                      <a:pt x="374" y="337"/>
                    </a:lnTo>
                    <a:lnTo>
                      <a:pt x="374" y="347"/>
                    </a:lnTo>
                    <a:lnTo>
                      <a:pt x="383" y="347"/>
                    </a:lnTo>
                    <a:lnTo>
                      <a:pt x="383" y="364"/>
                    </a:lnTo>
                    <a:lnTo>
                      <a:pt x="389" y="364"/>
                    </a:lnTo>
                    <a:lnTo>
                      <a:pt x="389" y="379"/>
                    </a:lnTo>
                    <a:lnTo>
                      <a:pt x="400" y="379"/>
                    </a:lnTo>
                    <a:lnTo>
                      <a:pt x="400" y="385"/>
                    </a:lnTo>
                    <a:lnTo>
                      <a:pt x="411" y="385"/>
                    </a:lnTo>
                    <a:lnTo>
                      <a:pt x="411" y="405"/>
                    </a:lnTo>
                    <a:lnTo>
                      <a:pt x="421" y="405"/>
                    </a:lnTo>
                    <a:lnTo>
                      <a:pt x="421" y="417"/>
                    </a:lnTo>
                    <a:lnTo>
                      <a:pt x="424" y="417"/>
                    </a:lnTo>
                    <a:lnTo>
                      <a:pt x="424" y="432"/>
                    </a:lnTo>
                    <a:lnTo>
                      <a:pt x="438" y="432"/>
                    </a:lnTo>
                    <a:lnTo>
                      <a:pt x="438" y="447"/>
                    </a:lnTo>
                    <a:lnTo>
                      <a:pt x="443" y="447"/>
                    </a:lnTo>
                    <a:lnTo>
                      <a:pt x="443" y="460"/>
                    </a:lnTo>
                    <a:lnTo>
                      <a:pt x="458" y="460"/>
                    </a:lnTo>
                    <a:lnTo>
                      <a:pt x="458" y="477"/>
                    </a:lnTo>
                    <a:lnTo>
                      <a:pt x="466" y="477"/>
                    </a:lnTo>
                    <a:lnTo>
                      <a:pt x="466" y="492"/>
                    </a:lnTo>
                    <a:lnTo>
                      <a:pt x="483" y="492"/>
                    </a:lnTo>
                    <a:lnTo>
                      <a:pt x="483" y="507"/>
                    </a:lnTo>
                    <a:lnTo>
                      <a:pt x="490" y="507"/>
                    </a:lnTo>
                    <a:lnTo>
                      <a:pt x="490" y="524"/>
                    </a:lnTo>
                    <a:lnTo>
                      <a:pt x="496" y="524"/>
                    </a:lnTo>
                    <a:lnTo>
                      <a:pt x="496" y="532"/>
                    </a:lnTo>
                    <a:lnTo>
                      <a:pt x="515" y="532"/>
                    </a:lnTo>
                    <a:lnTo>
                      <a:pt x="515" y="537"/>
                    </a:lnTo>
                    <a:lnTo>
                      <a:pt x="528" y="537"/>
                    </a:lnTo>
                    <a:lnTo>
                      <a:pt x="528" y="545"/>
                    </a:lnTo>
                    <a:lnTo>
                      <a:pt x="537" y="545"/>
                    </a:lnTo>
                    <a:lnTo>
                      <a:pt x="537" y="554"/>
                    </a:lnTo>
                    <a:lnTo>
                      <a:pt x="541" y="554"/>
                    </a:lnTo>
                    <a:lnTo>
                      <a:pt x="541" y="575"/>
                    </a:lnTo>
                    <a:lnTo>
                      <a:pt x="547" y="575"/>
                    </a:lnTo>
                    <a:lnTo>
                      <a:pt x="547" y="583"/>
                    </a:lnTo>
                    <a:lnTo>
                      <a:pt x="562" y="583"/>
                    </a:lnTo>
                    <a:lnTo>
                      <a:pt x="562" y="611"/>
                    </a:lnTo>
                    <a:lnTo>
                      <a:pt x="567" y="611"/>
                    </a:lnTo>
                    <a:lnTo>
                      <a:pt x="567" y="617"/>
                    </a:lnTo>
                    <a:lnTo>
                      <a:pt x="579" y="617"/>
                    </a:lnTo>
                    <a:lnTo>
                      <a:pt x="579" y="628"/>
                    </a:lnTo>
                    <a:lnTo>
                      <a:pt x="586" y="628"/>
                    </a:lnTo>
                    <a:lnTo>
                      <a:pt x="586" y="643"/>
                    </a:lnTo>
                    <a:lnTo>
                      <a:pt x="594" y="643"/>
                    </a:lnTo>
                    <a:lnTo>
                      <a:pt x="594" y="656"/>
                    </a:lnTo>
                    <a:lnTo>
                      <a:pt x="599" y="656"/>
                    </a:lnTo>
                    <a:lnTo>
                      <a:pt x="599" y="664"/>
                    </a:lnTo>
                    <a:lnTo>
                      <a:pt x="611" y="664"/>
                    </a:lnTo>
                    <a:lnTo>
                      <a:pt x="611" y="690"/>
                    </a:lnTo>
                    <a:lnTo>
                      <a:pt x="642" y="690"/>
                    </a:lnTo>
                    <a:lnTo>
                      <a:pt x="642" y="707"/>
                    </a:lnTo>
                    <a:lnTo>
                      <a:pt x="650" y="707"/>
                    </a:lnTo>
                    <a:lnTo>
                      <a:pt x="650" y="717"/>
                    </a:lnTo>
                    <a:lnTo>
                      <a:pt x="658" y="717"/>
                    </a:lnTo>
                    <a:lnTo>
                      <a:pt x="658" y="726"/>
                    </a:lnTo>
                    <a:lnTo>
                      <a:pt x="697" y="726"/>
                    </a:lnTo>
                    <a:lnTo>
                      <a:pt x="697" y="733"/>
                    </a:lnTo>
                    <a:lnTo>
                      <a:pt x="725" y="733"/>
                    </a:lnTo>
                    <a:lnTo>
                      <a:pt x="725" y="745"/>
                    </a:lnTo>
                    <a:lnTo>
                      <a:pt x="750" y="745"/>
                    </a:lnTo>
                    <a:lnTo>
                      <a:pt x="750" y="760"/>
                    </a:lnTo>
                    <a:lnTo>
                      <a:pt x="757" y="760"/>
                    </a:lnTo>
                    <a:lnTo>
                      <a:pt x="757" y="769"/>
                    </a:lnTo>
                    <a:lnTo>
                      <a:pt x="785" y="769"/>
                    </a:lnTo>
                    <a:lnTo>
                      <a:pt x="785" y="811"/>
                    </a:lnTo>
                    <a:lnTo>
                      <a:pt x="812" y="811"/>
                    </a:lnTo>
                    <a:lnTo>
                      <a:pt x="812" y="826"/>
                    </a:lnTo>
                    <a:lnTo>
                      <a:pt x="877" y="826"/>
                    </a:lnTo>
                    <a:lnTo>
                      <a:pt x="877" y="841"/>
                    </a:lnTo>
                    <a:lnTo>
                      <a:pt x="932" y="841"/>
                    </a:lnTo>
                    <a:lnTo>
                      <a:pt x="932" y="879"/>
                    </a:lnTo>
                    <a:lnTo>
                      <a:pt x="996" y="879"/>
                    </a:lnTo>
                  </a:path>
                </a:pathLst>
              </a:custGeom>
              <a:noFill/>
              <a:ln w="19050" cap="flat">
                <a:solidFill>
                  <a:srgbClr val="54AD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103" name="Group 2102"/>
              <p:cNvGrpSpPr/>
              <p:nvPr/>
            </p:nvGrpSpPr>
            <p:grpSpPr>
              <a:xfrm>
                <a:off x="6794500" y="2778126"/>
                <a:ext cx="1198563" cy="1200150"/>
                <a:chOff x="6794500" y="2778126"/>
                <a:chExt cx="1198563" cy="1200150"/>
              </a:xfrm>
            </p:grpSpPr>
            <p:sp>
              <p:nvSpPr>
                <p:cNvPr id="2104" name="Line 343"/>
                <p:cNvSpPr>
                  <a:spLocks noChangeShapeType="1"/>
                </p:cNvSpPr>
                <p:nvPr/>
              </p:nvSpPr>
              <p:spPr bwMode="auto">
                <a:xfrm>
                  <a:off x="7993063" y="394176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5" name="Line 344"/>
                <p:cNvSpPr>
                  <a:spLocks noChangeShapeType="1"/>
                </p:cNvSpPr>
                <p:nvPr/>
              </p:nvSpPr>
              <p:spPr bwMode="auto">
                <a:xfrm>
                  <a:off x="7942263" y="394176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6" name="Line 345"/>
                <p:cNvSpPr>
                  <a:spLocks noChangeShapeType="1"/>
                </p:cNvSpPr>
                <p:nvPr/>
              </p:nvSpPr>
              <p:spPr bwMode="auto">
                <a:xfrm>
                  <a:off x="7954963" y="3941763"/>
                  <a:ext cx="0" cy="36513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7" name="Line 346"/>
                <p:cNvSpPr>
                  <a:spLocks noChangeShapeType="1"/>
                </p:cNvSpPr>
                <p:nvPr/>
              </p:nvSpPr>
              <p:spPr bwMode="auto">
                <a:xfrm>
                  <a:off x="7889875" y="3879851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8" name="Line 347"/>
                <p:cNvSpPr>
                  <a:spLocks noChangeShapeType="1"/>
                </p:cNvSpPr>
                <p:nvPr/>
              </p:nvSpPr>
              <p:spPr bwMode="auto">
                <a:xfrm>
                  <a:off x="7874000" y="3879851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9" name="Line 348"/>
                <p:cNvSpPr>
                  <a:spLocks noChangeShapeType="1"/>
                </p:cNvSpPr>
                <p:nvPr/>
              </p:nvSpPr>
              <p:spPr bwMode="auto">
                <a:xfrm>
                  <a:off x="7853363" y="3879851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0" name="Line 349"/>
                <p:cNvSpPr>
                  <a:spLocks noChangeShapeType="1"/>
                </p:cNvSpPr>
                <p:nvPr/>
              </p:nvSpPr>
              <p:spPr bwMode="auto">
                <a:xfrm>
                  <a:off x="7697788" y="38322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1" name="Line 350"/>
                <p:cNvSpPr>
                  <a:spLocks noChangeShapeType="1"/>
                </p:cNvSpPr>
                <p:nvPr/>
              </p:nvSpPr>
              <p:spPr bwMode="auto">
                <a:xfrm>
                  <a:off x="7316788" y="347503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2" name="Line 351"/>
                <p:cNvSpPr>
                  <a:spLocks noChangeShapeType="1"/>
                </p:cNvSpPr>
                <p:nvPr/>
              </p:nvSpPr>
              <p:spPr bwMode="auto">
                <a:xfrm flipH="1">
                  <a:off x="7297738" y="3492501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3" name="Line 352"/>
                <p:cNvSpPr>
                  <a:spLocks noChangeShapeType="1"/>
                </p:cNvSpPr>
                <p:nvPr/>
              </p:nvSpPr>
              <p:spPr bwMode="auto">
                <a:xfrm>
                  <a:off x="7073900" y="3157538"/>
                  <a:ext cx="0" cy="39688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4" name="Line 353"/>
                <p:cNvSpPr>
                  <a:spLocks noChangeShapeType="1"/>
                </p:cNvSpPr>
                <p:nvPr/>
              </p:nvSpPr>
              <p:spPr bwMode="auto">
                <a:xfrm flipH="1">
                  <a:off x="7056438" y="3176588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5" name="Line 354"/>
                <p:cNvSpPr>
                  <a:spLocks noChangeShapeType="1"/>
                </p:cNvSpPr>
                <p:nvPr/>
              </p:nvSpPr>
              <p:spPr bwMode="auto">
                <a:xfrm>
                  <a:off x="7050088" y="3146426"/>
                  <a:ext cx="0" cy="3810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6" name="Line 355"/>
                <p:cNvSpPr>
                  <a:spLocks noChangeShapeType="1"/>
                </p:cNvSpPr>
                <p:nvPr/>
              </p:nvSpPr>
              <p:spPr bwMode="auto">
                <a:xfrm flipH="1">
                  <a:off x="7032625" y="3167063"/>
                  <a:ext cx="36513" cy="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7" name="Line 356"/>
                <p:cNvSpPr>
                  <a:spLocks noChangeShapeType="1"/>
                </p:cNvSpPr>
                <p:nvPr/>
              </p:nvSpPr>
              <p:spPr bwMode="auto">
                <a:xfrm>
                  <a:off x="6811963" y="2778126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8" name="Line 357"/>
                <p:cNvSpPr>
                  <a:spLocks noChangeShapeType="1"/>
                </p:cNvSpPr>
                <p:nvPr/>
              </p:nvSpPr>
              <p:spPr bwMode="auto">
                <a:xfrm flipH="1">
                  <a:off x="6794500" y="2795588"/>
                  <a:ext cx="38100" cy="0"/>
                </a:xfrm>
                <a:prstGeom prst="line">
                  <a:avLst/>
                </a:prstGeom>
                <a:noFill/>
                <a:ln w="9525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16" name="TextBox 2215"/>
          <p:cNvSpPr txBox="1"/>
          <p:nvPr/>
        </p:nvSpPr>
        <p:spPr>
          <a:xfrm>
            <a:off x="7002752" y="2478683"/>
            <a:ext cx="21583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Hazard Ratio (95% CI); </a:t>
            </a:r>
            <a:r>
              <a:rPr lang="en-US" sz="800" i="1" dirty="0">
                <a:solidFill>
                  <a:srgbClr val="000000"/>
                </a:solidFill>
              </a:rPr>
              <a:t>P</a:t>
            </a:r>
            <a:r>
              <a:rPr lang="en-US" sz="800" dirty="0">
                <a:solidFill>
                  <a:srgbClr val="000000"/>
                </a:solidFill>
              </a:rPr>
              <a:t> value</a:t>
            </a:r>
          </a:p>
          <a:p>
            <a:r>
              <a:rPr lang="en-US" sz="800" dirty="0">
                <a:solidFill>
                  <a:srgbClr val="000000"/>
                </a:solidFill>
              </a:rPr>
              <a:t>Rd </a:t>
            </a:r>
            <a:r>
              <a:rPr lang="en-US" sz="800" dirty="0" err="1">
                <a:solidFill>
                  <a:srgbClr val="000000"/>
                </a:solidFill>
              </a:rPr>
              <a:t>cont</a:t>
            </a:r>
            <a:r>
              <a:rPr lang="en-US" sz="800" dirty="0">
                <a:solidFill>
                  <a:srgbClr val="000000"/>
                </a:solidFill>
              </a:rPr>
              <a:t> vs MPT: 0.60 (0.51-0.72);</a:t>
            </a:r>
            <a:r>
              <a:rPr lang="en-US" sz="800" i="1" dirty="0">
                <a:solidFill>
                  <a:srgbClr val="000000"/>
                </a:solidFill>
              </a:rPr>
              <a:t> P</a:t>
            </a:r>
            <a:r>
              <a:rPr lang="en-US" sz="800" dirty="0">
                <a:solidFill>
                  <a:srgbClr val="000000"/>
                </a:solidFill>
              </a:rPr>
              <a:t> &lt; .00001</a:t>
            </a:r>
          </a:p>
          <a:p>
            <a:r>
              <a:rPr lang="en-US" sz="800" dirty="0">
                <a:solidFill>
                  <a:srgbClr val="000000"/>
                </a:solidFill>
              </a:rPr>
              <a:t>Rd </a:t>
            </a:r>
            <a:r>
              <a:rPr lang="en-US" sz="800" dirty="0" err="1">
                <a:solidFill>
                  <a:srgbClr val="000000"/>
                </a:solidFill>
              </a:rPr>
              <a:t>cont</a:t>
            </a:r>
            <a:r>
              <a:rPr lang="en-US" sz="800" dirty="0">
                <a:solidFill>
                  <a:srgbClr val="000000"/>
                </a:solidFill>
              </a:rPr>
              <a:t> vs Rd18: 0.62 (0.52-0.73); </a:t>
            </a:r>
            <a:r>
              <a:rPr lang="en-US" sz="800" i="1" dirty="0">
                <a:solidFill>
                  <a:srgbClr val="000000"/>
                </a:solidFill>
              </a:rPr>
              <a:t>P</a:t>
            </a:r>
            <a:r>
              <a:rPr lang="en-US" sz="800" dirty="0">
                <a:solidFill>
                  <a:srgbClr val="000000"/>
                </a:solidFill>
              </a:rPr>
              <a:t> &lt; .00001</a:t>
            </a:r>
          </a:p>
        </p:txBody>
      </p:sp>
      <p:sp>
        <p:nvSpPr>
          <p:cNvPr id="2217" name="TextBox 2216"/>
          <p:cNvSpPr txBox="1"/>
          <p:nvPr/>
        </p:nvSpPr>
        <p:spPr>
          <a:xfrm>
            <a:off x="6358971" y="2611872"/>
            <a:ext cx="192567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218" name="TextBox 2217"/>
          <p:cNvSpPr txBox="1"/>
          <p:nvPr/>
        </p:nvSpPr>
        <p:spPr>
          <a:xfrm>
            <a:off x="7216288" y="5115893"/>
            <a:ext cx="11510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 (</a:t>
            </a:r>
            <a:r>
              <a:rPr lang="en-US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19" name="TextBox 2218"/>
          <p:cNvSpPr txBox="1"/>
          <p:nvPr/>
        </p:nvSpPr>
        <p:spPr>
          <a:xfrm rot="16200000">
            <a:off x="5461994" y="3722761"/>
            <a:ext cx="16956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Patients, %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0" name="TextBox 2219"/>
          <p:cNvSpPr txBox="1"/>
          <p:nvPr/>
        </p:nvSpPr>
        <p:spPr>
          <a:xfrm>
            <a:off x="6423160" y="3483175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221" name="TextBox 2220"/>
          <p:cNvSpPr txBox="1"/>
          <p:nvPr/>
        </p:nvSpPr>
        <p:spPr>
          <a:xfrm>
            <a:off x="6423160" y="4357600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22" name="TextBox 2221"/>
          <p:cNvSpPr txBox="1"/>
          <p:nvPr/>
        </p:nvSpPr>
        <p:spPr>
          <a:xfrm>
            <a:off x="6423160" y="3047197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223" name="TextBox 2222"/>
          <p:cNvSpPr txBox="1"/>
          <p:nvPr/>
        </p:nvSpPr>
        <p:spPr>
          <a:xfrm>
            <a:off x="6423160" y="3920084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224" name="TextBox 2223"/>
          <p:cNvSpPr txBox="1"/>
          <p:nvPr/>
        </p:nvSpPr>
        <p:spPr>
          <a:xfrm>
            <a:off x="6487350" y="4789771"/>
            <a:ext cx="64189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25" name="TextBox 2224"/>
          <p:cNvSpPr txBox="1"/>
          <p:nvPr/>
        </p:nvSpPr>
        <p:spPr>
          <a:xfrm>
            <a:off x="6567847" y="4941589"/>
            <a:ext cx="64189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26" name="TextBox 2225"/>
          <p:cNvSpPr txBox="1"/>
          <p:nvPr/>
        </p:nvSpPr>
        <p:spPr>
          <a:xfrm>
            <a:off x="6765639" y="4941589"/>
            <a:ext cx="64189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27" name="TextBox 2226"/>
          <p:cNvSpPr txBox="1"/>
          <p:nvPr/>
        </p:nvSpPr>
        <p:spPr>
          <a:xfrm>
            <a:off x="6930330" y="4941589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228" name="TextBox 2227"/>
          <p:cNvSpPr txBox="1"/>
          <p:nvPr/>
        </p:nvSpPr>
        <p:spPr>
          <a:xfrm>
            <a:off x="7128827" y="4941589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229" name="TextBox 2228"/>
          <p:cNvSpPr txBox="1"/>
          <p:nvPr/>
        </p:nvSpPr>
        <p:spPr>
          <a:xfrm>
            <a:off x="7520686" y="4941589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30" name="TextBox 2229"/>
          <p:cNvSpPr txBox="1"/>
          <p:nvPr/>
        </p:nvSpPr>
        <p:spPr>
          <a:xfrm>
            <a:off x="7323900" y="4941589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31" name="TextBox 2230"/>
          <p:cNvSpPr txBox="1"/>
          <p:nvPr/>
        </p:nvSpPr>
        <p:spPr>
          <a:xfrm>
            <a:off x="7716615" y="4941589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232" name="TextBox 2231"/>
          <p:cNvSpPr txBox="1"/>
          <p:nvPr/>
        </p:nvSpPr>
        <p:spPr>
          <a:xfrm>
            <a:off x="7914255" y="4941589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233" name="TextBox 2232"/>
          <p:cNvSpPr txBox="1"/>
          <p:nvPr/>
        </p:nvSpPr>
        <p:spPr>
          <a:xfrm>
            <a:off x="8111042" y="4941589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34" name="TextBox 2233"/>
          <p:cNvSpPr txBox="1"/>
          <p:nvPr/>
        </p:nvSpPr>
        <p:spPr>
          <a:xfrm>
            <a:off x="8306970" y="4941589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35" name="TextBox 2234"/>
          <p:cNvSpPr txBox="1"/>
          <p:nvPr/>
        </p:nvSpPr>
        <p:spPr>
          <a:xfrm>
            <a:off x="8506323" y="4941589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236" name="TextBox 2235"/>
          <p:cNvSpPr txBox="1"/>
          <p:nvPr/>
        </p:nvSpPr>
        <p:spPr>
          <a:xfrm>
            <a:off x="8701396" y="4941589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237" name="TextBox 2236"/>
          <p:cNvSpPr txBox="1"/>
          <p:nvPr/>
        </p:nvSpPr>
        <p:spPr>
          <a:xfrm>
            <a:off x="8897326" y="4941589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238" name="TextBox 2237"/>
          <p:cNvSpPr txBox="1"/>
          <p:nvPr/>
        </p:nvSpPr>
        <p:spPr>
          <a:xfrm>
            <a:off x="738456" y="4350909"/>
            <a:ext cx="21995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Hazard Ratio (95% CI); </a:t>
            </a:r>
            <a:r>
              <a:rPr lang="en-US" sz="800" i="1" dirty="0">
                <a:solidFill>
                  <a:srgbClr val="000000"/>
                </a:solidFill>
              </a:rPr>
              <a:t>P</a:t>
            </a:r>
            <a:r>
              <a:rPr lang="en-US" sz="800" dirty="0">
                <a:solidFill>
                  <a:srgbClr val="000000"/>
                </a:solidFill>
              </a:rPr>
              <a:t> value</a:t>
            </a:r>
          </a:p>
          <a:p>
            <a:r>
              <a:rPr lang="en-US" sz="800" dirty="0">
                <a:solidFill>
                  <a:srgbClr val="000000"/>
                </a:solidFill>
              </a:rPr>
              <a:t>Rd </a:t>
            </a:r>
            <a:r>
              <a:rPr lang="en-US" sz="800" dirty="0" err="1">
                <a:solidFill>
                  <a:srgbClr val="000000"/>
                </a:solidFill>
              </a:rPr>
              <a:t>cont</a:t>
            </a:r>
            <a:r>
              <a:rPr lang="en-US" sz="800" dirty="0">
                <a:solidFill>
                  <a:srgbClr val="000000"/>
                </a:solidFill>
              </a:rPr>
              <a:t> vs MPT: 0.31 (0.19-0.51); </a:t>
            </a:r>
            <a:r>
              <a:rPr lang="en-US" sz="800" i="1" dirty="0">
                <a:solidFill>
                  <a:srgbClr val="000000"/>
                </a:solidFill>
              </a:rPr>
              <a:t>P</a:t>
            </a:r>
            <a:r>
              <a:rPr lang="en-US" sz="800" dirty="0">
                <a:solidFill>
                  <a:srgbClr val="000000"/>
                </a:solidFill>
              </a:rPr>
              <a:t> &lt; .00001</a:t>
            </a:r>
          </a:p>
          <a:p>
            <a:r>
              <a:rPr lang="en-US" sz="800" dirty="0">
                <a:solidFill>
                  <a:srgbClr val="000000"/>
                </a:solidFill>
              </a:rPr>
              <a:t>Rd </a:t>
            </a:r>
            <a:r>
              <a:rPr lang="en-US" sz="800" dirty="0" err="1">
                <a:solidFill>
                  <a:srgbClr val="000000"/>
                </a:solidFill>
              </a:rPr>
              <a:t>cont</a:t>
            </a:r>
            <a:r>
              <a:rPr lang="en-US" sz="800" dirty="0">
                <a:solidFill>
                  <a:srgbClr val="000000"/>
                </a:solidFill>
              </a:rPr>
              <a:t> vs Rd18: 0.38 (0.24-0.60); </a:t>
            </a:r>
            <a:r>
              <a:rPr lang="en-US" sz="800" i="1" dirty="0">
                <a:solidFill>
                  <a:srgbClr val="000000"/>
                </a:solidFill>
              </a:rPr>
              <a:t>P</a:t>
            </a:r>
            <a:r>
              <a:rPr lang="en-US" sz="800" dirty="0">
                <a:solidFill>
                  <a:srgbClr val="000000"/>
                </a:solidFill>
              </a:rPr>
              <a:t> = .00001</a:t>
            </a:r>
          </a:p>
        </p:txBody>
      </p:sp>
      <p:sp>
        <p:nvSpPr>
          <p:cNvPr id="2239" name="TextBox 2238"/>
          <p:cNvSpPr txBox="1"/>
          <p:nvPr/>
        </p:nvSpPr>
        <p:spPr>
          <a:xfrm>
            <a:off x="527237" y="3473384"/>
            <a:ext cx="133741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240" name="TextBox 2239"/>
          <p:cNvSpPr txBox="1"/>
          <p:nvPr/>
        </p:nvSpPr>
        <p:spPr>
          <a:xfrm>
            <a:off x="527237" y="3910292"/>
            <a:ext cx="133741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241" name="TextBox 2240"/>
          <p:cNvSpPr txBox="1"/>
          <p:nvPr/>
        </p:nvSpPr>
        <p:spPr>
          <a:xfrm>
            <a:off x="527237" y="4347809"/>
            <a:ext cx="133741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42" name="TextBox 2241"/>
          <p:cNvSpPr txBox="1"/>
          <p:nvPr/>
        </p:nvSpPr>
        <p:spPr>
          <a:xfrm>
            <a:off x="1259226" y="5115895"/>
            <a:ext cx="12689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 (</a:t>
            </a:r>
            <a:r>
              <a:rPr lang="en-US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43" name="TextBox 2242"/>
          <p:cNvSpPr txBox="1"/>
          <p:nvPr/>
        </p:nvSpPr>
        <p:spPr>
          <a:xfrm rot="16200000">
            <a:off x="-434065" y="3709541"/>
            <a:ext cx="16956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(%)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4" name="TextBox 2243"/>
          <p:cNvSpPr txBox="1"/>
          <p:nvPr/>
        </p:nvSpPr>
        <p:spPr>
          <a:xfrm>
            <a:off x="460363" y="2602081"/>
            <a:ext cx="200612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245" name="TextBox 2244"/>
          <p:cNvSpPr txBox="1"/>
          <p:nvPr/>
        </p:nvSpPr>
        <p:spPr>
          <a:xfrm>
            <a:off x="527237" y="3037408"/>
            <a:ext cx="133741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246" name="TextBox 2245"/>
          <p:cNvSpPr txBox="1"/>
          <p:nvPr/>
        </p:nvSpPr>
        <p:spPr>
          <a:xfrm>
            <a:off x="674226" y="4944237"/>
            <a:ext cx="64189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47" name="TextBox 2246"/>
          <p:cNvSpPr txBox="1"/>
          <p:nvPr/>
        </p:nvSpPr>
        <p:spPr>
          <a:xfrm>
            <a:off x="872193" y="4944237"/>
            <a:ext cx="64189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48" name="TextBox 2247"/>
          <p:cNvSpPr txBox="1"/>
          <p:nvPr/>
        </p:nvSpPr>
        <p:spPr>
          <a:xfrm>
            <a:off x="1037055" y="4944237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249" name="TextBox 2248"/>
          <p:cNvSpPr txBox="1"/>
          <p:nvPr/>
        </p:nvSpPr>
        <p:spPr>
          <a:xfrm>
            <a:off x="1235727" y="4944237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250" name="TextBox 2249"/>
          <p:cNvSpPr txBox="1"/>
          <p:nvPr/>
        </p:nvSpPr>
        <p:spPr>
          <a:xfrm>
            <a:off x="1627930" y="4944237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51" name="TextBox 2250"/>
          <p:cNvSpPr txBox="1"/>
          <p:nvPr/>
        </p:nvSpPr>
        <p:spPr>
          <a:xfrm>
            <a:off x="1430971" y="4944237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52" name="TextBox 2251"/>
          <p:cNvSpPr txBox="1"/>
          <p:nvPr/>
        </p:nvSpPr>
        <p:spPr>
          <a:xfrm>
            <a:off x="1824032" y="4944237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253" name="TextBox 2252"/>
          <p:cNvSpPr txBox="1"/>
          <p:nvPr/>
        </p:nvSpPr>
        <p:spPr>
          <a:xfrm>
            <a:off x="2021847" y="4944237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254" name="TextBox 2253"/>
          <p:cNvSpPr txBox="1"/>
          <p:nvPr/>
        </p:nvSpPr>
        <p:spPr>
          <a:xfrm>
            <a:off x="2218805" y="4944237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55" name="TextBox 2254"/>
          <p:cNvSpPr txBox="1"/>
          <p:nvPr/>
        </p:nvSpPr>
        <p:spPr>
          <a:xfrm>
            <a:off x="2414907" y="4944237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56" name="TextBox 2255"/>
          <p:cNvSpPr txBox="1"/>
          <p:nvPr/>
        </p:nvSpPr>
        <p:spPr>
          <a:xfrm>
            <a:off x="2614434" y="4944237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257" name="TextBox 2256"/>
          <p:cNvSpPr txBox="1"/>
          <p:nvPr/>
        </p:nvSpPr>
        <p:spPr>
          <a:xfrm>
            <a:off x="2809679" y="4944237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258" name="TextBox 2257"/>
          <p:cNvSpPr txBox="1"/>
          <p:nvPr/>
        </p:nvSpPr>
        <p:spPr>
          <a:xfrm>
            <a:off x="3005781" y="4944237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259" name="TextBox 2258"/>
          <p:cNvSpPr txBox="1"/>
          <p:nvPr/>
        </p:nvSpPr>
        <p:spPr>
          <a:xfrm>
            <a:off x="3684804" y="4368896"/>
            <a:ext cx="23197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Hazard Ratio (95% CI); </a:t>
            </a:r>
            <a:r>
              <a:rPr lang="en-US" sz="800" i="1" dirty="0">
                <a:solidFill>
                  <a:srgbClr val="000000"/>
                </a:solidFill>
              </a:rPr>
              <a:t>P</a:t>
            </a:r>
            <a:r>
              <a:rPr lang="en-US" sz="800" dirty="0">
                <a:solidFill>
                  <a:srgbClr val="000000"/>
                </a:solidFill>
              </a:rPr>
              <a:t> value</a:t>
            </a:r>
          </a:p>
          <a:p>
            <a:r>
              <a:rPr lang="en-US" sz="800" dirty="0">
                <a:solidFill>
                  <a:srgbClr val="000000"/>
                </a:solidFill>
              </a:rPr>
              <a:t>Rd </a:t>
            </a:r>
            <a:r>
              <a:rPr lang="en-US" sz="800" dirty="0" err="1">
                <a:solidFill>
                  <a:srgbClr val="000000"/>
                </a:solidFill>
              </a:rPr>
              <a:t>cont</a:t>
            </a:r>
            <a:r>
              <a:rPr lang="en-US" sz="800" dirty="0">
                <a:solidFill>
                  <a:srgbClr val="000000"/>
                </a:solidFill>
              </a:rPr>
              <a:t> vs MPT: 0.47 (0.36-0.62); </a:t>
            </a:r>
            <a:r>
              <a:rPr lang="en-US" sz="800" i="1" dirty="0">
                <a:solidFill>
                  <a:srgbClr val="000000"/>
                </a:solidFill>
              </a:rPr>
              <a:t>P</a:t>
            </a:r>
            <a:r>
              <a:rPr lang="en-US" sz="800" dirty="0">
                <a:solidFill>
                  <a:srgbClr val="000000"/>
                </a:solidFill>
              </a:rPr>
              <a:t> &lt; .00001</a:t>
            </a:r>
          </a:p>
          <a:p>
            <a:r>
              <a:rPr lang="en-US" sz="800" dirty="0">
                <a:solidFill>
                  <a:srgbClr val="000000"/>
                </a:solidFill>
              </a:rPr>
              <a:t>Rd </a:t>
            </a:r>
            <a:r>
              <a:rPr lang="en-US" sz="800" dirty="0" err="1">
                <a:solidFill>
                  <a:srgbClr val="000000"/>
                </a:solidFill>
              </a:rPr>
              <a:t>cont</a:t>
            </a:r>
            <a:r>
              <a:rPr lang="en-US" sz="800" dirty="0">
                <a:solidFill>
                  <a:srgbClr val="000000"/>
                </a:solidFill>
              </a:rPr>
              <a:t> vs Rd18: 0.46 (0.36-0.59); </a:t>
            </a:r>
            <a:r>
              <a:rPr lang="en-US" sz="800" i="1" dirty="0">
                <a:solidFill>
                  <a:srgbClr val="000000"/>
                </a:solidFill>
              </a:rPr>
              <a:t>P</a:t>
            </a:r>
            <a:r>
              <a:rPr lang="en-US" sz="800" dirty="0">
                <a:solidFill>
                  <a:srgbClr val="000000"/>
                </a:solidFill>
              </a:rPr>
              <a:t> &lt; .00001</a:t>
            </a:r>
          </a:p>
        </p:txBody>
      </p:sp>
      <p:sp>
        <p:nvSpPr>
          <p:cNvPr id="2260" name="TextBox 2259"/>
          <p:cNvSpPr txBox="1"/>
          <p:nvPr/>
        </p:nvSpPr>
        <p:spPr>
          <a:xfrm>
            <a:off x="4277234" y="5124479"/>
            <a:ext cx="113492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 (</a:t>
            </a:r>
            <a:r>
              <a:rPr lang="en-US" sz="1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61" name="TextBox 2260"/>
          <p:cNvSpPr txBox="1"/>
          <p:nvPr/>
        </p:nvSpPr>
        <p:spPr>
          <a:xfrm rot="16200000">
            <a:off x="2505109" y="3700657"/>
            <a:ext cx="169565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Patients, %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2" name="TextBox 2261"/>
          <p:cNvSpPr txBox="1"/>
          <p:nvPr/>
        </p:nvSpPr>
        <p:spPr>
          <a:xfrm>
            <a:off x="3378053" y="2600775"/>
            <a:ext cx="21605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263" name="TextBox 2262"/>
          <p:cNvSpPr txBox="1"/>
          <p:nvPr/>
        </p:nvSpPr>
        <p:spPr>
          <a:xfrm>
            <a:off x="3450072" y="3472079"/>
            <a:ext cx="14403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264" name="TextBox 2263"/>
          <p:cNvSpPr txBox="1"/>
          <p:nvPr/>
        </p:nvSpPr>
        <p:spPr>
          <a:xfrm>
            <a:off x="3450072" y="4346503"/>
            <a:ext cx="14403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65" name="TextBox 2264"/>
          <p:cNvSpPr txBox="1"/>
          <p:nvPr/>
        </p:nvSpPr>
        <p:spPr>
          <a:xfrm>
            <a:off x="3450072" y="3036103"/>
            <a:ext cx="14403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266" name="TextBox 2265"/>
          <p:cNvSpPr txBox="1"/>
          <p:nvPr/>
        </p:nvSpPr>
        <p:spPr>
          <a:xfrm>
            <a:off x="3450072" y="3908987"/>
            <a:ext cx="14403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267" name="TextBox 2266"/>
          <p:cNvSpPr txBox="1"/>
          <p:nvPr/>
        </p:nvSpPr>
        <p:spPr>
          <a:xfrm>
            <a:off x="3522088" y="4778675"/>
            <a:ext cx="7201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68" name="TextBox 2267"/>
          <p:cNvSpPr txBox="1"/>
          <p:nvPr/>
        </p:nvSpPr>
        <p:spPr>
          <a:xfrm>
            <a:off x="3611056" y="4937108"/>
            <a:ext cx="64189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69" name="TextBox 2268"/>
          <p:cNvSpPr txBox="1"/>
          <p:nvPr/>
        </p:nvSpPr>
        <p:spPr>
          <a:xfrm>
            <a:off x="3810189" y="4937108"/>
            <a:ext cx="64189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70" name="TextBox 2269"/>
          <p:cNvSpPr txBox="1"/>
          <p:nvPr/>
        </p:nvSpPr>
        <p:spPr>
          <a:xfrm>
            <a:off x="3976210" y="4937108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271" name="TextBox 2270"/>
          <p:cNvSpPr txBox="1"/>
          <p:nvPr/>
        </p:nvSpPr>
        <p:spPr>
          <a:xfrm>
            <a:off x="4176050" y="4937108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272" name="TextBox 2271"/>
          <p:cNvSpPr txBox="1"/>
          <p:nvPr/>
        </p:nvSpPr>
        <p:spPr>
          <a:xfrm>
            <a:off x="4570561" y="4937108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73" name="TextBox 2272"/>
          <p:cNvSpPr txBox="1"/>
          <p:nvPr/>
        </p:nvSpPr>
        <p:spPr>
          <a:xfrm>
            <a:off x="4372443" y="4937108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74" name="TextBox 2273"/>
          <p:cNvSpPr txBox="1"/>
          <p:nvPr/>
        </p:nvSpPr>
        <p:spPr>
          <a:xfrm>
            <a:off x="4767817" y="4937108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275" name="TextBox 2274"/>
          <p:cNvSpPr txBox="1"/>
          <p:nvPr/>
        </p:nvSpPr>
        <p:spPr>
          <a:xfrm>
            <a:off x="4966796" y="4937108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276" name="TextBox 2275"/>
          <p:cNvSpPr txBox="1"/>
          <p:nvPr/>
        </p:nvSpPr>
        <p:spPr>
          <a:xfrm>
            <a:off x="5164913" y="4937108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77" name="TextBox 2276"/>
          <p:cNvSpPr txBox="1"/>
          <p:nvPr/>
        </p:nvSpPr>
        <p:spPr>
          <a:xfrm>
            <a:off x="5362168" y="4937108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78" name="TextBox 2277"/>
          <p:cNvSpPr txBox="1"/>
          <p:nvPr/>
        </p:nvSpPr>
        <p:spPr>
          <a:xfrm>
            <a:off x="5562870" y="4937108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279" name="TextBox 2278"/>
          <p:cNvSpPr txBox="1"/>
          <p:nvPr/>
        </p:nvSpPr>
        <p:spPr>
          <a:xfrm>
            <a:off x="5759264" y="4937108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280" name="TextBox 2279"/>
          <p:cNvSpPr txBox="1"/>
          <p:nvPr/>
        </p:nvSpPr>
        <p:spPr>
          <a:xfrm>
            <a:off x="5956520" y="4937108"/>
            <a:ext cx="128378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graphicFrame>
        <p:nvGraphicFramePr>
          <p:cNvPr id="2281" name="Group 10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34329"/>
              </p:ext>
            </p:extLst>
          </p:nvPr>
        </p:nvGraphicFramePr>
        <p:xfrm>
          <a:off x="1899956" y="2464662"/>
          <a:ext cx="1283481" cy="5689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6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 (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658"/>
                          </a:solidFill>
                          <a:effectLst/>
                          <a:latin typeface="Arial" charset="0"/>
                          <a:cs typeface="Arial" charset="0"/>
                        </a:rPr>
                        <a:t>Rd </a:t>
                      </a:r>
                      <a:r>
                        <a:rPr kumimoji="0" 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658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</a:t>
                      </a:r>
                      <a:endParaRPr kumimoji="0" lang="en-US" sz="900" b="1" i="0" u="none" strike="sngStrike" cap="none" normalizeH="0" baseline="0" dirty="0">
                        <a:ln>
                          <a:noFill/>
                        </a:ln>
                        <a:solidFill>
                          <a:srgbClr val="222658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59.1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A9DB"/>
                          </a:solidFill>
                          <a:effectLst/>
                          <a:latin typeface="Arial" charset="0"/>
                          <a:cs typeface="Arial" charset="0"/>
                        </a:rPr>
                        <a:t>Rd18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40.1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>
                          <a:tab pos="538163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4ADA4"/>
                          </a:solidFill>
                          <a:effectLst/>
                          <a:latin typeface="Arial" charset="0"/>
                          <a:cs typeface="Arial" charset="0"/>
                        </a:rPr>
                        <a:t>MPT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34.2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82" name="Group 10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57665"/>
              </p:ext>
            </p:extLst>
          </p:nvPr>
        </p:nvGraphicFramePr>
        <p:xfrm>
          <a:off x="4733948" y="2514369"/>
          <a:ext cx="1267037" cy="5689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99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7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VGPR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 (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22658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Rd </a:t>
                      </a:r>
                      <a:r>
                        <a:rPr kumimoji="0" lang="en-US" sz="9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22658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cont</a:t>
                      </a:r>
                      <a:endParaRPr kumimoji="0" 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22658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49.0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A9DB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Rd18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28.1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4ADA4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MPT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28.8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83" name="Group 10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2053"/>
              </p:ext>
            </p:extLst>
          </p:nvPr>
        </p:nvGraphicFramePr>
        <p:xfrm>
          <a:off x="6669461" y="4305063"/>
          <a:ext cx="1146252" cy="54989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62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36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PR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Median (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mos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22658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Rd </a:t>
                      </a:r>
                      <a:r>
                        <a:rPr kumimoji="0" lang="en-US" sz="9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22658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cont</a:t>
                      </a:r>
                      <a:endParaRPr kumimoji="0" 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22658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31.5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8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A9DB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Rd18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21.5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54ADA4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MPT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22.1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84" name="Table 22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13794"/>
              </p:ext>
            </p:extLst>
          </p:nvPr>
        </p:nvGraphicFramePr>
        <p:xfrm>
          <a:off x="238127" y="5232871"/>
          <a:ext cx="2927351" cy="499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8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8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78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78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78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782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9782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9782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978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9782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19782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19782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24823">
                <a:tc gridSpan="3"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en-US" sz="700" b="1" dirty="0" err="1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</a:t>
                      </a:r>
                      <a:endParaRPr lang="en-US" sz="700" b="1" dirty="0">
                        <a:solidFill>
                          <a:srgbClr val="2226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1EA9D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54AD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85" name="Table 22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39415"/>
              </p:ext>
            </p:extLst>
          </p:nvPr>
        </p:nvGraphicFramePr>
        <p:xfrm>
          <a:off x="3194143" y="5231565"/>
          <a:ext cx="2931325" cy="499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4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4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84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84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84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84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849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9849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9849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9849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9849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19849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198494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24823">
                <a:tc gridSpan="3"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en-US" sz="700" b="1" dirty="0" err="1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</a:t>
                      </a:r>
                      <a:endParaRPr lang="en-US" sz="700" b="1" dirty="0">
                        <a:solidFill>
                          <a:srgbClr val="2226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1EA9D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54AD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86" name="Table 22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217655"/>
              </p:ext>
            </p:extLst>
          </p:nvPr>
        </p:nvGraphicFramePr>
        <p:xfrm>
          <a:off x="6155121" y="5233136"/>
          <a:ext cx="2901950" cy="499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3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4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64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64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64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64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964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9643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9643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9643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19643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196433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24823">
                <a:tc gridSpan="3"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en-US" sz="700" b="1" dirty="0" err="1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</a:t>
                      </a:r>
                      <a:endParaRPr lang="en-US" sz="700" b="1" dirty="0">
                        <a:solidFill>
                          <a:srgbClr val="2226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1EA9D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rgbClr val="54AD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87" name="TextBox 2286"/>
          <p:cNvSpPr txBox="1"/>
          <p:nvPr/>
        </p:nvSpPr>
        <p:spPr>
          <a:xfrm>
            <a:off x="588961" y="4778675"/>
            <a:ext cx="7201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" name="Rechteck 2"/>
          <p:cNvSpPr/>
          <p:nvPr/>
        </p:nvSpPr>
        <p:spPr>
          <a:xfrm>
            <a:off x="3146488" y="6541463"/>
            <a:ext cx="6003462" cy="3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lang="en-US" sz="900" dirty="0">
                <a:solidFill>
                  <a:schemeClr val="bg1"/>
                </a:solidFill>
              </a:rPr>
              <a:t>Reprinted from </a:t>
            </a:r>
            <a:r>
              <a:rPr lang="en-US" sz="900" dirty="0" err="1">
                <a:solidFill>
                  <a:schemeClr val="bg1"/>
                </a:solidFill>
              </a:rPr>
              <a:t>Bahlis</a:t>
            </a:r>
            <a:r>
              <a:rPr lang="en-US" sz="900" dirty="0">
                <a:solidFill>
                  <a:schemeClr val="bg1"/>
                </a:solidFill>
              </a:rPr>
              <a:t> NJ, et al. Leukemia, 2017;31(11):2435–2442. Creative Commons Attribution 4.0 International License (https://creativecommons.org/licenses/by/4.0/).</a:t>
            </a:r>
          </a:p>
        </p:txBody>
      </p:sp>
      <p:cxnSp>
        <p:nvCxnSpPr>
          <p:cNvPr id="425" name="Gerade Verbindung 424"/>
          <p:cNvCxnSpPr>
            <a:cxnSpLocks noChangeShapeType="1"/>
          </p:cNvCxnSpPr>
          <p:nvPr/>
        </p:nvCxnSpPr>
        <p:spPr bwMode="auto">
          <a:xfrm>
            <a:off x="1" y="1199559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75158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82212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222658"/>
                </a:solidFill>
              </a:rPr>
              <a:t>FIRST Trial: impact of response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dirty="0"/>
              <a:t>DOR in pts with ≥ </a:t>
            </a:r>
            <a:r>
              <a:rPr lang="en-US" sz="2400" i="1" dirty="0" err="1"/>
              <a:t>vgpr</a:t>
            </a:r>
            <a:r>
              <a:rPr lang="en-US" sz="2400" i="1" dirty="0"/>
              <a:t>: Subgroup analyses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9626" y="5972558"/>
            <a:ext cx="8210124" cy="593239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900" baseline="30000" dirty="0"/>
              <a:t>a</a:t>
            </a:r>
            <a:r>
              <a:rPr lang="en-US" sz="900" dirty="0"/>
              <a:t> Number of pts.</a:t>
            </a:r>
            <a:br>
              <a:rPr lang="en-US" sz="900" dirty="0"/>
            </a:br>
            <a:r>
              <a:rPr lang="en-US" sz="900" dirty="0"/>
              <a:t>CrCl, creatinine clearance; DOR, duration of response; ECOG PS, Eastern Cooperative Oncology Group performance status; HR, hazard ratio; ISS, International Staging System; LDH, lactate dehydrogenase; MPT, melphalan, prednisone, and thalidomide; Rd </a:t>
            </a:r>
            <a:r>
              <a:rPr lang="en-US" sz="900" dirty="0" err="1"/>
              <a:t>cont</a:t>
            </a:r>
            <a:r>
              <a:rPr lang="en-US" sz="900" dirty="0"/>
              <a:t>, lenalidomide plus low-dose dexamethasone until disease progression; VGPR, very good partial response</a:t>
            </a:r>
            <a:r>
              <a:rPr lang="en-US" sz="900" dirty="0" smtClean="0"/>
              <a:t>.</a:t>
            </a:r>
            <a:endParaRPr lang="en-US" sz="9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46757"/>
              </p:ext>
            </p:extLst>
          </p:nvPr>
        </p:nvGraphicFramePr>
        <p:xfrm>
          <a:off x="4907282" y="880611"/>
          <a:ext cx="3052395" cy="4149719"/>
        </p:xfrm>
        <a:graphic>
          <a:graphicData uri="http://schemas.openxmlformats.org/drawingml/2006/table">
            <a:tbl>
              <a:tblPr firstRow="1" bandRow="1"/>
              <a:tblGrid>
                <a:gridCol w="8226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5637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17337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88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u="sng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en-US" sz="1100" b="1" u="sng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</a:t>
                      </a:r>
                      <a:r>
                        <a:rPr lang="en-US" sz="1100" b="1" u="sng" baseline="30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="1" u="sng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u="sng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MPT</a:t>
                      </a:r>
                      <a:r>
                        <a:rPr lang="en-US" sz="1100" b="1" u="sng" baseline="30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100" b="1" u="sng" baseline="30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1100" b="1" u="sng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</a:t>
                      </a:r>
                      <a:endParaRPr lang="en-US" sz="1100" b="1" u="sng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 (0.35-0.87)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10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 (0.32-0.62)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 (0.28-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(0.36-0.74)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4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 (0.33-0.69)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4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 (0.34-0.75)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410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 (0.37-0.77)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10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 (0.28-0.62)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410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 (0.18-0.58)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410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 (0.41-0.83)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410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 (0.28-0.92)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410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 (0.35-0.64)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410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(0.37-1.19)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410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 (0.23-2.61)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410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 (0.29-0.65)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" name="Right Arrow 20"/>
          <p:cNvSpPr/>
          <p:nvPr/>
        </p:nvSpPr>
        <p:spPr>
          <a:xfrm>
            <a:off x="4232118" y="5406570"/>
            <a:ext cx="1556524" cy="537111"/>
          </a:xfrm>
          <a:prstGeom prst="rightArrow">
            <a:avLst/>
          </a:prstGeom>
          <a:solidFill>
            <a:srgbClr val="54ADA4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1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Favors MPT</a:t>
            </a:r>
          </a:p>
        </p:txBody>
      </p:sp>
      <p:sp>
        <p:nvSpPr>
          <p:cNvPr id="22" name="Right Arrow 21"/>
          <p:cNvSpPr/>
          <p:nvPr/>
        </p:nvSpPr>
        <p:spPr>
          <a:xfrm flipH="1">
            <a:off x="2663144" y="5399162"/>
            <a:ext cx="1556524" cy="544519"/>
          </a:xfrm>
          <a:prstGeom prst="rightArrow">
            <a:avLst/>
          </a:prstGeom>
          <a:solidFill>
            <a:srgbClr val="222658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1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Favors Rd </a:t>
            </a:r>
            <a:r>
              <a:rPr lang="en-US" sz="1100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endParaRPr lang="en-US" sz="11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38215" y="1363213"/>
            <a:ext cx="4364037" cy="4120047"/>
            <a:chOff x="938213" y="1371600"/>
            <a:chExt cx="4364037" cy="4120047"/>
          </a:xfrm>
        </p:grpSpPr>
        <p:sp>
          <p:nvSpPr>
            <p:cNvPr id="24" name="TextBox 23"/>
            <p:cNvSpPr txBox="1"/>
            <p:nvPr/>
          </p:nvSpPr>
          <p:spPr>
            <a:xfrm>
              <a:off x="3807965" y="5214648"/>
              <a:ext cx="4069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</a:t>
              </a:r>
              <a:endParaRPr lang="en-US" sz="1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303809" y="1438521"/>
              <a:ext cx="0" cy="36576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2205914" y="1912654"/>
              <a:ext cx="0" cy="36576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2478421" y="2395254"/>
              <a:ext cx="0" cy="36576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1953420" y="2894788"/>
              <a:ext cx="0" cy="36576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2511758" y="3404906"/>
              <a:ext cx="0" cy="59436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2070711" y="4109224"/>
              <a:ext cx="0" cy="36576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1929689" y="4600027"/>
              <a:ext cx="0" cy="36576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32" name="Group 31"/>
            <p:cNvGrpSpPr/>
            <p:nvPr/>
          </p:nvGrpSpPr>
          <p:grpSpPr>
            <a:xfrm>
              <a:off x="1936751" y="1371600"/>
              <a:ext cx="3365499" cy="3895324"/>
              <a:chOff x="2876551" y="1603375"/>
              <a:chExt cx="3365499" cy="3659288"/>
            </a:xfrm>
          </p:grpSpPr>
          <p:sp>
            <p:nvSpPr>
              <p:cNvPr id="40" name="Line 321"/>
              <p:cNvSpPr>
                <a:spLocks noChangeShapeType="1"/>
              </p:cNvSpPr>
              <p:nvPr/>
            </p:nvSpPr>
            <p:spPr bwMode="auto">
              <a:xfrm>
                <a:off x="5187157" y="1608138"/>
                <a:ext cx="0" cy="3435350"/>
              </a:xfrm>
              <a:prstGeom prst="line">
                <a:avLst/>
              </a:prstGeom>
              <a:noFill/>
              <a:ln w="9525" cap="rnd">
                <a:solidFill>
                  <a:schemeClr val="bg2">
                    <a:lumMod val="50000"/>
                  </a:schemeClr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3771902" y="1603375"/>
                <a:ext cx="2336799" cy="3491706"/>
                <a:chOff x="3771902" y="1603375"/>
                <a:chExt cx="2336799" cy="3491706"/>
              </a:xfrm>
            </p:grpSpPr>
            <p:sp>
              <p:nvSpPr>
                <p:cNvPr id="168" name="Freeform 337"/>
                <p:cNvSpPr>
                  <a:spLocks noEditPoints="1"/>
                </p:cNvSpPr>
                <p:nvPr/>
              </p:nvSpPr>
              <p:spPr bwMode="auto">
                <a:xfrm>
                  <a:off x="3816351" y="5050631"/>
                  <a:ext cx="2292350" cy="44450"/>
                </a:xfrm>
                <a:custGeom>
                  <a:avLst/>
                  <a:gdLst>
                    <a:gd name="T0" fmla="*/ 1440 w 1444"/>
                    <a:gd name="T1" fmla="*/ 0 h 28"/>
                    <a:gd name="T2" fmla="*/ 1440 w 1444"/>
                    <a:gd name="T3" fmla="*/ 28 h 28"/>
                    <a:gd name="T4" fmla="*/ 1151 w 1444"/>
                    <a:gd name="T5" fmla="*/ 0 h 28"/>
                    <a:gd name="T6" fmla="*/ 1151 w 1444"/>
                    <a:gd name="T7" fmla="*/ 28 h 28"/>
                    <a:gd name="T8" fmla="*/ 865 w 1444"/>
                    <a:gd name="T9" fmla="*/ 0 h 28"/>
                    <a:gd name="T10" fmla="*/ 865 w 1444"/>
                    <a:gd name="T11" fmla="*/ 28 h 28"/>
                    <a:gd name="T12" fmla="*/ 579 w 1444"/>
                    <a:gd name="T13" fmla="*/ 0 h 28"/>
                    <a:gd name="T14" fmla="*/ 579 w 1444"/>
                    <a:gd name="T15" fmla="*/ 28 h 28"/>
                    <a:gd name="T16" fmla="*/ 292 w 1444"/>
                    <a:gd name="T17" fmla="*/ 0 h 28"/>
                    <a:gd name="T18" fmla="*/ 292 w 1444"/>
                    <a:gd name="T19" fmla="*/ 28 h 28"/>
                    <a:gd name="T20" fmla="*/ 6 w 1444"/>
                    <a:gd name="T21" fmla="*/ 0 h 28"/>
                    <a:gd name="T22" fmla="*/ 6 w 1444"/>
                    <a:gd name="T23" fmla="*/ 28 h 28"/>
                    <a:gd name="T24" fmla="*/ 0 w 1444"/>
                    <a:gd name="T25" fmla="*/ 0 h 28"/>
                    <a:gd name="T26" fmla="*/ 1444 w 1444"/>
                    <a:gd name="T2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44" h="28">
                      <a:moveTo>
                        <a:pt x="1440" y="0"/>
                      </a:moveTo>
                      <a:lnTo>
                        <a:pt x="1440" y="28"/>
                      </a:lnTo>
                      <a:moveTo>
                        <a:pt x="1151" y="0"/>
                      </a:moveTo>
                      <a:lnTo>
                        <a:pt x="1151" y="28"/>
                      </a:lnTo>
                      <a:moveTo>
                        <a:pt x="865" y="0"/>
                      </a:moveTo>
                      <a:lnTo>
                        <a:pt x="865" y="28"/>
                      </a:lnTo>
                      <a:moveTo>
                        <a:pt x="579" y="0"/>
                      </a:moveTo>
                      <a:lnTo>
                        <a:pt x="579" y="28"/>
                      </a:lnTo>
                      <a:moveTo>
                        <a:pt x="292" y="0"/>
                      </a:moveTo>
                      <a:lnTo>
                        <a:pt x="292" y="28"/>
                      </a:lnTo>
                      <a:moveTo>
                        <a:pt x="6" y="0"/>
                      </a:moveTo>
                      <a:lnTo>
                        <a:pt x="6" y="28"/>
                      </a:lnTo>
                      <a:moveTo>
                        <a:pt x="0" y="0"/>
                      </a:moveTo>
                      <a:lnTo>
                        <a:pt x="1444" y="0"/>
                      </a:lnTo>
                    </a:path>
                  </a:pathLst>
                </a:cu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417"/>
                <p:cNvSpPr>
                  <a:spLocks noEditPoints="1"/>
                </p:cNvSpPr>
                <p:nvPr/>
              </p:nvSpPr>
              <p:spPr bwMode="auto">
                <a:xfrm>
                  <a:off x="3771902" y="1603375"/>
                  <a:ext cx="44450" cy="3449638"/>
                </a:xfrm>
                <a:custGeom>
                  <a:avLst/>
                  <a:gdLst>
                    <a:gd name="T0" fmla="*/ 28 w 28"/>
                    <a:gd name="T1" fmla="*/ 77 h 2173"/>
                    <a:gd name="T2" fmla="*/ 0 w 28"/>
                    <a:gd name="T3" fmla="*/ 77 h 2173"/>
                    <a:gd name="T4" fmla="*/ 28 w 28"/>
                    <a:gd name="T5" fmla="*/ 220 h 2173"/>
                    <a:gd name="T6" fmla="*/ 0 w 28"/>
                    <a:gd name="T7" fmla="*/ 220 h 2173"/>
                    <a:gd name="T8" fmla="*/ 28 w 28"/>
                    <a:gd name="T9" fmla="*/ 364 h 2173"/>
                    <a:gd name="T10" fmla="*/ 0 w 28"/>
                    <a:gd name="T11" fmla="*/ 364 h 2173"/>
                    <a:gd name="T12" fmla="*/ 28 w 28"/>
                    <a:gd name="T13" fmla="*/ 509 h 2173"/>
                    <a:gd name="T14" fmla="*/ 0 w 28"/>
                    <a:gd name="T15" fmla="*/ 509 h 2173"/>
                    <a:gd name="T16" fmla="*/ 28 w 28"/>
                    <a:gd name="T17" fmla="*/ 654 h 2173"/>
                    <a:gd name="T18" fmla="*/ 0 w 28"/>
                    <a:gd name="T19" fmla="*/ 654 h 2173"/>
                    <a:gd name="T20" fmla="*/ 28 w 28"/>
                    <a:gd name="T21" fmla="*/ 797 h 2173"/>
                    <a:gd name="T22" fmla="*/ 0 w 28"/>
                    <a:gd name="T23" fmla="*/ 797 h 2173"/>
                    <a:gd name="T24" fmla="*/ 28 w 28"/>
                    <a:gd name="T25" fmla="*/ 941 h 2173"/>
                    <a:gd name="T26" fmla="*/ 0 w 28"/>
                    <a:gd name="T27" fmla="*/ 941 h 2173"/>
                    <a:gd name="T28" fmla="*/ 28 w 28"/>
                    <a:gd name="T29" fmla="*/ 1086 h 2173"/>
                    <a:gd name="T30" fmla="*/ 0 w 28"/>
                    <a:gd name="T31" fmla="*/ 1086 h 2173"/>
                    <a:gd name="T32" fmla="*/ 28 w 28"/>
                    <a:gd name="T33" fmla="*/ 1231 h 2173"/>
                    <a:gd name="T34" fmla="*/ 0 w 28"/>
                    <a:gd name="T35" fmla="*/ 1231 h 2173"/>
                    <a:gd name="T36" fmla="*/ 28 w 28"/>
                    <a:gd name="T37" fmla="*/ 1374 h 2173"/>
                    <a:gd name="T38" fmla="*/ 0 w 28"/>
                    <a:gd name="T39" fmla="*/ 1374 h 2173"/>
                    <a:gd name="T40" fmla="*/ 28 w 28"/>
                    <a:gd name="T41" fmla="*/ 1519 h 2173"/>
                    <a:gd name="T42" fmla="*/ 0 w 28"/>
                    <a:gd name="T43" fmla="*/ 1519 h 2173"/>
                    <a:gd name="T44" fmla="*/ 28 w 28"/>
                    <a:gd name="T45" fmla="*/ 1661 h 2173"/>
                    <a:gd name="T46" fmla="*/ 0 w 28"/>
                    <a:gd name="T47" fmla="*/ 1661 h 2173"/>
                    <a:gd name="T48" fmla="*/ 28 w 28"/>
                    <a:gd name="T49" fmla="*/ 1808 h 2173"/>
                    <a:gd name="T50" fmla="*/ 0 w 28"/>
                    <a:gd name="T51" fmla="*/ 1808 h 2173"/>
                    <a:gd name="T52" fmla="*/ 28 w 28"/>
                    <a:gd name="T53" fmla="*/ 1951 h 2173"/>
                    <a:gd name="T54" fmla="*/ 0 w 28"/>
                    <a:gd name="T55" fmla="*/ 1951 h 2173"/>
                    <a:gd name="T56" fmla="*/ 28 w 28"/>
                    <a:gd name="T57" fmla="*/ 2096 h 2173"/>
                    <a:gd name="T58" fmla="*/ 0 w 28"/>
                    <a:gd name="T59" fmla="*/ 2096 h 2173"/>
                    <a:gd name="T60" fmla="*/ 28 w 28"/>
                    <a:gd name="T61" fmla="*/ 2173 h 2173"/>
                    <a:gd name="T62" fmla="*/ 28 w 28"/>
                    <a:gd name="T63" fmla="*/ 0 h 2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" h="2173">
                      <a:moveTo>
                        <a:pt x="28" y="77"/>
                      </a:moveTo>
                      <a:lnTo>
                        <a:pt x="0" y="77"/>
                      </a:lnTo>
                      <a:moveTo>
                        <a:pt x="28" y="220"/>
                      </a:moveTo>
                      <a:lnTo>
                        <a:pt x="0" y="220"/>
                      </a:lnTo>
                      <a:moveTo>
                        <a:pt x="28" y="364"/>
                      </a:moveTo>
                      <a:lnTo>
                        <a:pt x="0" y="364"/>
                      </a:lnTo>
                      <a:moveTo>
                        <a:pt x="28" y="509"/>
                      </a:moveTo>
                      <a:lnTo>
                        <a:pt x="0" y="509"/>
                      </a:lnTo>
                      <a:moveTo>
                        <a:pt x="28" y="654"/>
                      </a:moveTo>
                      <a:lnTo>
                        <a:pt x="0" y="654"/>
                      </a:lnTo>
                      <a:moveTo>
                        <a:pt x="28" y="797"/>
                      </a:moveTo>
                      <a:lnTo>
                        <a:pt x="0" y="797"/>
                      </a:lnTo>
                      <a:moveTo>
                        <a:pt x="28" y="941"/>
                      </a:moveTo>
                      <a:lnTo>
                        <a:pt x="0" y="941"/>
                      </a:lnTo>
                      <a:moveTo>
                        <a:pt x="28" y="1086"/>
                      </a:moveTo>
                      <a:lnTo>
                        <a:pt x="0" y="1086"/>
                      </a:lnTo>
                      <a:moveTo>
                        <a:pt x="28" y="1231"/>
                      </a:moveTo>
                      <a:lnTo>
                        <a:pt x="0" y="1231"/>
                      </a:lnTo>
                      <a:moveTo>
                        <a:pt x="28" y="1374"/>
                      </a:moveTo>
                      <a:lnTo>
                        <a:pt x="0" y="1374"/>
                      </a:lnTo>
                      <a:moveTo>
                        <a:pt x="28" y="1519"/>
                      </a:moveTo>
                      <a:lnTo>
                        <a:pt x="0" y="1519"/>
                      </a:lnTo>
                      <a:moveTo>
                        <a:pt x="28" y="1661"/>
                      </a:moveTo>
                      <a:lnTo>
                        <a:pt x="0" y="1661"/>
                      </a:lnTo>
                      <a:moveTo>
                        <a:pt x="28" y="1808"/>
                      </a:moveTo>
                      <a:lnTo>
                        <a:pt x="0" y="1808"/>
                      </a:lnTo>
                      <a:moveTo>
                        <a:pt x="28" y="1951"/>
                      </a:moveTo>
                      <a:lnTo>
                        <a:pt x="0" y="1951"/>
                      </a:lnTo>
                      <a:moveTo>
                        <a:pt x="28" y="2096"/>
                      </a:moveTo>
                      <a:lnTo>
                        <a:pt x="0" y="2096"/>
                      </a:lnTo>
                      <a:moveTo>
                        <a:pt x="28" y="2173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379913" y="4897438"/>
                <a:ext cx="525463" cy="65088"/>
                <a:chOff x="4379913" y="4897438"/>
                <a:chExt cx="525463" cy="65088"/>
              </a:xfrm>
            </p:grpSpPr>
            <p:sp>
              <p:nvSpPr>
                <p:cNvPr id="162" name="Rectangle 418"/>
                <p:cNvSpPr>
                  <a:spLocks noChangeArrowheads="1"/>
                </p:cNvSpPr>
                <p:nvPr/>
              </p:nvSpPr>
              <p:spPr bwMode="auto">
                <a:xfrm>
                  <a:off x="4603751" y="4897438"/>
                  <a:ext cx="61913" cy="6508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Rectangle 419"/>
                <p:cNvSpPr>
                  <a:spLocks noChangeArrowheads="1"/>
                </p:cNvSpPr>
                <p:nvPr/>
              </p:nvSpPr>
              <p:spPr bwMode="auto">
                <a:xfrm>
                  <a:off x="4603751" y="4897438"/>
                  <a:ext cx="61913" cy="6508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Line 448"/>
                <p:cNvSpPr>
                  <a:spLocks noChangeShapeType="1"/>
                </p:cNvSpPr>
                <p:nvPr/>
              </p:nvSpPr>
              <p:spPr bwMode="auto">
                <a:xfrm flipH="1">
                  <a:off x="4637088" y="4930775"/>
                  <a:ext cx="268288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Line 449"/>
                <p:cNvSpPr>
                  <a:spLocks noChangeShapeType="1"/>
                </p:cNvSpPr>
                <p:nvPr/>
              </p:nvSpPr>
              <p:spPr bwMode="auto">
                <a:xfrm>
                  <a:off x="4905376" y="4897438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Line 450"/>
                <p:cNvSpPr>
                  <a:spLocks noChangeShapeType="1"/>
                </p:cNvSpPr>
                <p:nvPr/>
              </p:nvSpPr>
              <p:spPr bwMode="auto">
                <a:xfrm flipH="1">
                  <a:off x="4379913" y="4930775"/>
                  <a:ext cx="25717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Line 451"/>
                <p:cNvSpPr>
                  <a:spLocks noChangeShapeType="1"/>
                </p:cNvSpPr>
                <p:nvPr/>
              </p:nvSpPr>
              <p:spPr bwMode="auto">
                <a:xfrm>
                  <a:off x="4379913" y="4897438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4224338" y="4667250"/>
                <a:ext cx="1597025" cy="66675"/>
                <a:chOff x="4224338" y="4667250"/>
                <a:chExt cx="1597025" cy="66675"/>
              </a:xfrm>
            </p:grpSpPr>
            <p:sp>
              <p:nvSpPr>
                <p:cNvPr id="156" name="Rectangle 420"/>
                <p:cNvSpPr>
                  <a:spLocks noChangeArrowheads="1"/>
                </p:cNvSpPr>
                <p:nvPr/>
              </p:nvSpPr>
              <p:spPr bwMode="auto">
                <a:xfrm>
                  <a:off x="4995863" y="4667250"/>
                  <a:ext cx="61913" cy="666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Rectangle 421"/>
                <p:cNvSpPr>
                  <a:spLocks noChangeArrowheads="1"/>
                </p:cNvSpPr>
                <p:nvPr/>
              </p:nvSpPr>
              <p:spPr bwMode="auto">
                <a:xfrm>
                  <a:off x="4995863" y="4667250"/>
                  <a:ext cx="61913" cy="66675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Line 452"/>
                <p:cNvSpPr>
                  <a:spLocks noChangeShapeType="1"/>
                </p:cNvSpPr>
                <p:nvPr/>
              </p:nvSpPr>
              <p:spPr bwMode="auto">
                <a:xfrm flipH="1">
                  <a:off x="5027613" y="4700588"/>
                  <a:ext cx="793750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Line 453"/>
                <p:cNvSpPr>
                  <a:spLocks noChangeShapeType="1"/>
                </p:cNvSpPr>
                <p:nvPr/>
              </p:nvSpPr>
              <p:spPr bwMode="auto">
                <a:xfrm>
                  <a:off x="5821363" y="4667250"/>
                  <a:ext cx="0" cy="66675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Line 454"/>
                <p:cNvSpPr>
                  <a:spLocks noChangeShapeType="1"/>
                </p:cNvSpPr>
                <p:nvPr/>
              </p:nvSpPr>
              <p:spPr bwMode="auto">
                <a:xfrm flipH="1">
                  <a:off x="4224338" y="4700588"/>
                  <a:ext cx="80327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Line 455"/>
                <p:cNvSpPr>
                  <a:spLocks noChangeShapeType="1"/>
                </p:cNvSpPr>
                <p:nvPr/>
              </p:nvSpPr>
              <p:spPr bwMode="auto">
                <a:xfrm>
                  <a:off x="4224338" y="4667250"/>
                  <a:ext cx="0" cy="66675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4537076" y="4437063"/>
                <a:ext cx="769938" cy="66675"/>
                <a:chOff x="4537076" y="4437063"/>
                <a:chExt cx="769938" cy="66675"/>
              </a:xfrm>
            </p:grpSpPr>
            <p:sp>
              <p:nvSpPr>
                <p:cNvPr id="150" name="Rectangle 422"/>
                <p:cNvSpPr>
                  <a:spLocks noChangeArrowheads="1"/>
                </p:cNvSpPr>
                <p:nvPr/>
              </p:nvSpPr>
              <p:spPr bwMode="auto">
                <a:xfrm>
                  <a:off x="4884738" y="4437063"/>
                  <a:ext cx="61913" cy="666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Rectangle 423"/>
                <p:cNvSpPr>
                  <a:spLocks noChangeArrowheads="1"/>
                </p:cNvSpPr>
                <p:nvPr/>
              </p:nvSpPr>
              <p:spPr bwMode="auto">
                <a:xfrm>
                  <a:off x="4884738" y="4437063"/>
                  <a:ext cx="61913" cy="66675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Line 456"/>
                <p:cNvSpPr>
                  <a:spLocks noChangeShapeType="1"/>
                </p:cNvSpPr>
                <p:nvPr/>
              </p:nvSpPr>
              <p:spPr bwMode="auto">
                <a:xfrm flipH="1">
                  <a:off x="4918076" y="4470400"/>
                  <a:ext cx="388938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Line 457"/>
                <p:cNvSpPr>
                  <a:spLocks noChangeShapeType="1"/>
                </p:cNvSpPr>
                <p:nvPr/>
              </p:nvSpPr>
              <p:spPr bwMode="auto">
                <a:xfrm>
                  <a:off x="5307013" y="4437063"/>
                  <a:ext cx="0" cy="66675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Line 458"/>
                <p:cNvSpPr>
                  <a:spLocks noChangeShapeType="1"/>
                </p:cNvSpPr>
                <p:nvPr/>
              </p:nvSpPr>
              <p:spPr bwMode="auto">
                <a:xfrm flipH="1">
                  <a:off x="4537076" y="4470400"/>
                  <a:ext cx="381000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Line 459"/>
                <p:cNvSpPr>
                  <a:spLocks noChangeShapeType="1"/>
                </p:cNvSpPr>
                <p:nvPr/>
              </p:nvSpPr>
              <p:spPr bwMode="auto">
                <a:xfrm>
                  <a:off x="4537076" y="4437063"/>
                  <a:ext cx="0" cy="66675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4502151" y="4211638"/>
                <a:ext cx="393700" cy="61913"/>
                <a:chOff x="4502151" y="4211638"/>
                <a:chExt cx="393700" cy="61913"/>
              </a:xfrm>
            </p:grpSpPr>
            <p:sp>
              <p:nvSpPr>
                <p:cNvPr id="144" name="Rectangle 424"/>
                <p:cNvSpPr>
                  <a:spLocks noChangeArrowheads="1"/>
                </p:cNvSpPr>
                <p:nvPr/>
              </p:nvSpPr>
              <p:spPr bwMode="auto">
                <a:xfrm>
                  <a:off x="4662488" y="4211638"/>
                  <a:ext cx="63500" cy="619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Rectangle 425"/>
                <p:cNvSpPr>
                  <a:spLocks noChangeArrowheads="1"/>
                </p:cNvSpPr>
                <p:nvPr/>
              </p:nvSpPr>
              <p:spPr bwMode="auto">
                <a:xfrm>
                  <a:off x="4662488" y="4211638"/>
                  <a:ext cx="63500" cy="61913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Line 460"/>
                <p:cNvSpPr>
                  <a:spLocks noChangeShapeType="1"/>
                </p:cNvSpPr>
                <p:nvPr/>
              </p:nvSpPr>
              <p:spPr bwMode="auto">
                <a:xfrm flipH="1">
                  <a:off x="4692651" y="4240213"/>
                  <a:ext cx="203200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Line 461"/>
                <p:cNvSpPr>
                  <a:spLocks noChangeShapeType="1"/>
                </p:cNvSpPr>
                <p:nvPr/>
              </p:nvSpPr>
              <p:spPr bwMode="auto">
                <a:xfrm>
                  <a:off x="4895851" y="4211638"/>
                  <a:ext cx="0" cy="61913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Line 462"/>
                <p:cNvSpPr>
                  <a:spLocks noChangeShapeType="1"/>
                </p:cNvSpPr>
                <p:nvPr/>
              </p:nvSpPr>
              <p:spPr bwMode="auto">
                <a:xfrm flipH="1">
                  <a:off x="4502151" y="4240213"/>
                  <a:ext cx="190500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Line 463"/>
                <p:cNvSpPr>
                  <a:spLocks noChangeShapeType="1"/>
                </p:cNvSpPr>
                <p:nvPr/>
              </p:nvSpPr>
              <p:spPr bwMode="auto">
                <a:xfrm>
                  <a:off x="4502151" y="4211638"/>
                  <a:ext cx="0" cy="61913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354513" y="3981450"/>
                <a:ext cx="781050" cy="65088"/>
                <a:chOff x="4354513" y="3981450"/>
                <a:chExt cx="781050" cy="65088"/>
              </a:xfrm>
            </p:grpSpPr>
            <p:sp>
              <p:nvSpPr>
                <p:cNvPr id="138" name="Rectangle 426"/>
                <p:cNvSpPr>
                  <a:spLocks noChangeArrowheads="1"/>
                </p:cNvSpPr>
                <p:nvPr/>
              </p:nvSpPr>
              <p:spPr bwMode="auto">
                <a:xfrm>
                  <a:off x="4705351" y="3981450"/>
                  <a:ext cx="61913" cy="6508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Rectangle 427"/>
                <p:cNvSpPr>
                  <a:spLocks noChangeArrowheads="1"/>
                </p:cNvSpPr>
                <p:nvPr/>
              </p:nvSpPr>
              <p:spPr bwMode="auto">
                <a:xfrm>
                  <a:off x="4705351" y="3981450"/>
                  <a:ext cx="61913" cy="6508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Line 464"/>
                <p:cNvSpPr>
                  <a:spLocks noChangeShapeType="1"/>
                </p:cNvSpPr>
                <p:nvPr/>
              </p:nvSpPr>
              <p:spPr bwMode="auto">
                <a:xfrm flipH="1">
                  <a:off x="4735513" y="4014788"/>
                  <a:ext cx="400050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Line 465"/>
                <p:cNvSpPr>
                  <a:spLocks noChangeShapeType="1"/>
                </p:cNvSpPr>
                <p:nvPr/>
              </p:nvSpPr>
              <p:spPr bwMode="auto">
                <a:xfrm>
                  <a:off x="5135563" y="3981450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Line 466"/>
                <p:cNvSpPr>
                  <a:spLocks noChangeShapeType="1"/>
                </p:cNvSpPr>
                <p:nvPr/>
              </p:nvSpPr>
              <p:spPr bwMode="auto">
                <a:xfrm flipH="1">
                  <a:off x="4354513" y="4014788"/>
                  <a:ext cx="381000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Line 467"/>
                <p:cNvSpPr>
                  <a:spLocks noChangeShapeType="1"/>
                </p:cNvSpPr>
                <p:nvPr/>
              </p:nvSpPr>
              <p:spPr bwMode="auto">
                <a:xfrm>
                  <a:off x="4354513" y="3981450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4603751" y="3751263"/>
                <a:ext cx="463550" cy="65088"/>
                <a:chOff x="4603751" y="3751263"/>
                <a:chExt cx="463550" cy="65088"/>
              </a:xfrm>
            </p:grpSpPr>
            <p:sp>
              <p:nvSpPr>
                <p:cNvPr id="132" name="Rectangle 428"/>
                <p:cNvSpPr>
                  <a:spLocks noChangeArrowheads="1"/>
                </p:cNvSpPr>
                <p:nvPr/>
              </p:nvSpPr>
              <p:spPr bwMode="auto">
                <a:xfrm>
                  <a:off x="4800601" y="3751263"/>
                  <a:ext cx="63500" cy="6508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Rectangle 429"/>
                <p:cNvSpPr>
                  <a:spLocks noChangeArrowheads="1"/>
                </p:cNvSpPr>
                <p:nvPr/>
              </p:nvSpPr>
              <p:spPr bwMode="auto">
                <a:xfrm>
                  <a:off x="4800601" y="3751263"/>
                  <a:ext cx="63500" cy="6508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Line 468"/>
                <p:cNvSpPr>
                  <a:spLocks noChangeShapeType="1"/>
                </p:cNvSpPr>
                <p:nvPr/>
              </p:nvSpPr>
              <p:spPr bwMode="auto">
                <a:xfrm flipH="1">
                  <a:off x="4830763" y="3784600"/>
                  <a:ext cx="236538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Line 469"/>
                <p:cNvSpPr>
                  <a:spLocks noChangeShapeType="1"/>
                </p:cNvSpPr>
                <p:nvPr/>
              </p:nvSpPr>
              <p:spPr bwMode="auto">
                <a:xfrm>
                  <a:off x="5067301" y="3751263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Line 470"/>
                <p:cNvSpPr>
                  <a:spLocks noChangeShapeType="1"/>
                </p:cNvSpPr>
                <p:nvPr/>
              </p:nvSpPr>
              <p:spPr bwMode="auto">
                <a:xfrm flipH="1">
                  <a:off x="4603751" y="3784600"/>
                  <a:ext cx="227013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Line 471"/>
                <p:cNvSpPr>
                  <a:spLocks noChangeShapeType="1"/>
                </p:cNvSpPr>
                <p:nvPr/>
              </p:nvSpPr>
              <p:spPr bwMode="auto">
                <a:xfrm>
                  <a:off x="4603751" y="3751263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4062413" y="3524250"/>
                <a:ext cx="768350" cy="63500"/>
                <a:chOff x="4062413" y="3524250"/>
                <a:chExt cx="768350" cy="63500"/>
              </a:xfrm>
            </p:grpSpPr>
            <p:sp>
              <p:nvSpPr>
                <p:cNvPr id="126" name="Rectangle 430"/>
                <p:cNvSpPr>
                  <a:spLocks noChangeArrowheads="1"/>
                </p:cNvSpPr>
                <p:nvPr/>
              </p:nvSpPr>
              <p:spPr bwMode="auto">
                <a:xfrm>
                  <a:off x="4430713" y="3524250"/>
                  <a:ext cx="61913" cy="635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Rectangle 431"/>
                <p:cNvSpPr>
                  <a:spLocks noChangeArrowheads="1"/>
                </p:cNvSpPr>
                <p:nvPr/>
              </p:nvSpPr>
              <p:spPr bwMode="auto">
                <a:xfrm>
                  <a:off x="4430713" y="3524250"/>
                  <a:ext cx="61913" cy="63500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Line 472"/>
                <p:cNvSpPr>
                  <a:spLocks noChangeShapeType="1"/>
                </p:cNvSpPr>
                <p:nvPr/>
              </p:nvSpPr>
              <p:spPr bwMode="auto">
                <a:xfrm flipH="1">
                  <a:off x="4462463" y="3557588"/>
                  <a:ext cx="368300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Line 473"/>
                <p:cNvSpPr>
                  <a:spLocks noChangeShapeType="1"/>
                </p:cNvSpPr>
                <p:nvPr/>
              </p:nvSpPr>
              <p:spPr bwMode="auto">
                <a:xfrm>
                  <a:off x="4830763" y="3524250"/>
                  <a:ext cx="0" cy="6350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Line 474"/>
                <p:cNvSpPr>
                  <a:spLocks noChangeShapeType="1"/>
                </p:cNvSpPr>
                <p:nvPr/>
              </p:nvSpPr>
              <p:spPr bwMode="auto">
                <a:xfrm flipH="1">
                  <a:off x="4062413" y="3557588"/>
                  <a:ext cx="400050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Line 475"/>
                <p:cNvSpPr>
                  <a:spLocks noChangeShapeType="1"/>
                </p:cNvSpPr>
                <p:nvPr/>
              </p:nvSpPr>
              <p:spPr bwMode="auto">
                <a:xfrm>
                  <a:off x="4062413" y="3524250"/>
                  <a:ext cx="0" cy="6350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4354513" y="3294063"/>
                <a:ext cx="520701" cy="63500"/>
                <a:chOff x="4354513" y="3294063"/>
                <a:chExt cx="520701" cy="63500"/>
              </a:xfrm>
            </p:grpSpPr>
            <p:sp>
              <p:nvSpPr>
                <p:cNvPr id="120" name="Rectangle 432"/>
                <p:cNvSpPr>
                  <a:spLocks noChangeArrowheads="1"/>
                </p:cNvSpPr>
                <p:nvPr/>
              </p:nvSpPr>
              <p:spPr bwMode="auto">
                <a:xfrm>
                  <a:off x="4573588" y="3294063"/>
                  <a:ext cx="63500" cy="635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Rectangle 433"/>
                <p:cNvSpPr>
                  <a:spLocks noChangeArrowheads="1"/>
                </p:cNvSpPr>
                <p:nvPr/>
              </p:nvSpPr>
              <p:spPr bwMode="auto">
                <a:xfrm>
                  <a:off x="4573588" y="3294063"/>
                  <a:ext cx="63500" cy="63500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Line 476"/>
                <p:cNvSpPr>
                  <a:spLocks noChangeShapeType="1"/>
                </p:cNvSpPr>
                <p:nvPr/>
              </p:nvSpPr>
              <p:spPr bwMode="auto">
                <a:xfrm flipH="1">
                  <a:off x="4603751" y="3327400"/>
                  <a:ext cx="271463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Line 477"/>
                <p:cNvSpPr>
                  <a:spLocks noChangeShapeType="1"/>
                </p:cNvSpPr>
                <p:nvPr/>
              </p:nvSpPr>
              <p:spPr bwMode="auto">
                <a:xfrm>
                  <a:off x="4875213" y="3294063"/>
                  <a:ext cx="0" cy="6350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Line 478"/>
                <p:cNvSpPr>
                  <a:spLocks noChangeShapeType="1"/>
                </p:cNvSpPr>
                <p:nvPr/>
              </p:nvSpPr>
              <p:spPr bwMode="auto">
                <a:xfrm flipH="1">
                  <a:off x="4354513" y="3327400"/>
                  <a:ext cx="249238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Line 479"/>
                <p:cNvSpPr>
                  <a:spLocks noChangeShapeType="1"/>
                </p:cNvSpPr>
                <p:nvPr/>
              </p:nvSpPr>
              <p:spPr bwMode="auto">
                <a:xfrm>
                  <a:off x="4354513" y="3294063"/>
                  <a:ext cx="0" cy="6350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4537076" y="3065463"/>
                <a:ext cx="482600" cy="65088"/>
                <a:chOff x="4537076" y="3065463"/>
                <a:chExt cx="482600" cy="65088"/>
              </a:xfrm>
            </p:grpSpPr>
            <p:sp>
              <p:nvSpPr>
                <p:cNvPr id="114" name="Rectangle 434"/>
                <p:cNvSpPr>
                  <a:spLocks noChangeArrowheads="1"/>
                </p:cNvSpPr>
                <p:nvPr/>
              </p:nvSpPr>
              <p:spPr bwMode="auto">
                <a:xfrm>
                  <a:off x="4752976" y="3065463"/>
                  <a:ext cx="63500" cy="6508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435"/>
                <p:cNvSpPr>
                  <a:spLocks noChangeArrowheads="1"/>
                </p:cNvSpPr>
                <p:nvPr/>
              </p:nvSpPr>
              <p:spPr bwMode="auto">
                <a:xfrm>
                  <a:off x="4752976" y="3065463"/>
                  <a:ext cx="63500" cy="6508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Line 480"/>
                <p:cNvSpPr>
                  <a:spLocks noChangeShapeType="1"/>
                </p:cNvSpPr>
                <p:nvPr/>
              </p:nvSpPr>
              <p:spPr bwMode="auto">
                <a:xfrm flipH="1">
                  <a:off x="4786313" y="3097213"/>
                  <a:ext cx="233363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Line 481"/>
                <p:cNvSpPr>
                  <a:spLocks noChangeShapeType="1"/>
                </p:cNvSpPr>
                <p:nvPr/>
              </p:nvSpPr>
              <p:spPr bwMode="auto">
                <a:xfrm>
                  <a:off x="5019676" y="3065463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Line 482"/>
                <p:cNvSpPr>
                  <a:spLocks noChangeShapeType="1"/>
                </p:cNvSpPr>
                <p:nvPr/>
              </p:nvSpPr>
              <p:spPr bwMode="auto">
                <a:xfrm flipH="1">
                  <a:off x="4537076" y="3097213"/>
                  <a:ext cx="249238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Line 483"/>
                <p:cNvSpPr>
                  <a:spLocks noChangeShapeType="1"/>
                </p:cNvSpPr>
                <p:nvPr/>
              </p:nvSpPr>
              <p:spPr bwMode="auto">
                <a:xfrm>
                  <a:off x="4537076" y="3065463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4481513" y="2835275"/>
                <a:ext cx="519113" cy="65088"/>
                <a:chOff x="4481513" y="2835275"/>
                <a:chExt cx="519113" cy="65088"/>
              </a:xfrm>
            </p:grpSpPr>
            <p:sp>
              <p:nvSpPr>
                <p:cNvPr id="108" name="Rectangle 436"/>
                <p:cNvSpPr>
                  <a:spLocks noChangeArrowheads="1"/>
                </p:cNvSpPr>
                <p:nvPr/>
              </p:nvSpPr>
              <p:spPr bwMode="auto">
                <a:xfrm>
                  <a:off x="4716463" y="2835275"/>
                  <a:ext cx="63500" cy="6508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437"/>
                <p:cNvSpPr>
                  <a:spLocks noChangeArrowheads="1"/>
                </p:cNvSpPr>
                <p:nvPr/>
              </p:nvSpPr>
              <p:spPr bwMode="auto">
                <a:xfrm>
                  <a:off x="4716463" y="2835275"/>
                  <a:ext cx="63500" cy="6508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Line 484"/>
                <p:cNvSpPr>
                  <a:spLocks noChangeShapeType="1"/>
                </p:cNvSpPr>
                <p:nvPr/>
              </p:nvSpPr>
              <p:spPr bwMode="auto">
                <a:xfrm flipH="1">
                  <a:off x="4746626" y="2868613"/>
                  <a:ext cx="254000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485"/>
                <p:cNvSpPr>
                  <a:spLocks noChangeShapeType="1"/>
                </p:cNvSpPr>
                <p:nvPr/>
              </p:nvSpPr>
              <p:spPr bwMode="auto">
                <a:xfrm>
                  <a:off x="5000626" y="2835275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Line 486"/>
                <p:cNvSpPr>
                  <a:spLocks noChangeShapeType="1"/>
                </p:cNvSpPr>
                <p:nvPr/>
              </p:nvSpPr>
              <p:spPr bwMode="auto">
                <a:xfrm flipH="1">
                  <a:off x="4481513" y="2868613"/>
                  <a:ext cx="265113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Line 487"/>
                <p:cNvSpPr>
                  <a:spLocks noChangeShapeType="1"/>
                </p:cNvSpPr>
                <p:nvPr/>
              </p:nvSpPr>
              <p:spPr bwMode="auto">
                <a:xfrm>
                  <a:off x="4481513" y="2835275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4462463" y="2608263"/>
                <a:ext cx="484188" cy="65088"/>
                <a:chOff x="4462463" y="2608263"/>
                <a:chExt cx="484188" cy="65088"/>
              </a:xfrm>
            </p:grpSpPr>
            <p:sp>
              <p:nvSpPr>
                <p:cNvPr id="102" name="Rectangle 438"/>
                <p:cNvSpPr>
                  <a:spLocks noChangeArrowheads="1"/>
                </p:cNvSpPr>
                <p:nvPr/>
              </p:nvSpPr>
              <p:spPr bwMode="auto">
                <a:xfrm>
                  <a:off x="4675188" y="2608263"/>
                  <a:ext cx="63500" cy="6508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439"/>
                <p:cNvSpPr>
                  <a:spLocks noChangeArrowheads="1"/>
                </p:cNvSpPr>
                <p:nvPr/>
              </p:nvSpPr>
              <p:spPr bwMode="auto">
                <a:xfrm>
                  <a:off x="4675188" y="2608263"/>
                  <a:ext cx="63500" cy="6508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Line 488"/>
                <p:cNvSpPr>
                  <a:spLocks noChangeShapeType="1"/>
                </p:cNvSpPr>
                <p:nvPr/>
              </p:nvSpPr>
              <p:spPr bwMode="auto">
                <a:xfrm flipH="1">
                  <a:off x="4708526" y="2641600"/>
                  <a:ext cx="23812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Line 489"/>
                <p:cNvSpPr>
                  <a:spLocks noChangeShapeType="1"/>
                </p:cNvSpPr>
                <p:nvPr/>
              </p:nvSpPr>
              <p:spPr bwMode="auto">
                <a:xfrm>
                  <a:off x="4946651" y="2608263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Line 490"/>
                <p:cNvSpPr>
                  <a:spLocks noChangeShapeType="1"/>
                </p:cNvSpPr>
                <p:nvPr/>
              </p:nvSpPr>
              <p:spPr bwMode="auto">
                <a:xfrm flipH="1">
                  <a:off x="4462463" y="2641600"/>
                  <a:ext cx="246063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Line 491"/>
                <p:cNvSpPr>
                  <a:spLocks noChangeShapeType="1"/>
                </p:cNvSpPr>
                <p:nvPr/>
              </p:nvSpPr>
              <p:spPr bwMode="auto">
                <a:xfrm>
                  <a:off x="4462463" y="2608263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519613" y="2378075"/>
                <a:ext cx="473076" cy="66675"/>
                <a:chOff x="4519613" y="2378075"/>
                <a:chExt cx="473076" cy="66675"/>
              </a:xfrm>
            </p:grpSpPr>
            <p:sp>
              <p:nvSpPr>
                <p:cNvPr id="96" name="Rectangle 440"/>
                <p:cNvSpPr>
                  <a:spLocks noChangeArrowheads="1"/>
                </p:cNvSpPr>
                <p:nvPr/>
              </p:nvSpPr>
              <p:spPr bwMode="auto">
                <a:xfrm>
                  <a:off x="4729163" y="2378075"/>
                  <a:ext cx="63500" cy="666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Rectangle 441"/>
                <p:cNvSpPr>
                  <a:spLocks noChangeArrowheads="1"/>
                </p:cNvSpPr>
                <p:nvPr/>
              </p:nvSpPr>
              <p:spPr bwMode="auto">
                <a:xfrm>
                  <a:off x="4729163" y="2378075"/>
                  <a:ext cx="63500" cy="66675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Line 492"/>
                <p:cNvSpPr>
                  <a:spLocks noChangeShapeType="1"/>
                </p:cNvSpPr>
                <p:nvPr/>
              </p:nvSpPr>
              <p:spPr bwMode="auto">
                <a:xfrm flipH="1">
                  <a:off x="4759326" y="2411413"/>
                  <a:ext cx="233363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Line 493"/>
                <p:cNvSpPr>
                  <a:spLocks noChangeShapeType="1"/>
                </p:cNvSpPr>
                <p:nvPr/>
              </p:nvSpPr>
              <p:spPr bwMode="auto">
                <a:xfrm>
                  <a:off x="4992688" y="2378075"/>
                  <a:ext cx="0" cy="66675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Line 494"/>
                <p:cNvSpPr>
                  <a:spLocks noChangeShapeType="1"/>
                </p:cNvSpPr>
                <p:nvPr/>
              </p:nvSpPr>
              <p:spPr bwMode="auto">
                <a:xfrm flipH="1">
                  <a:off x="4519613" y="2411413"/>
                  <a:ext cx="239713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Line 495"/>
                <p:cNvSpPr>
                  <a:spLocks noChangeShapeType="1"/>
                </p:cNvSpPr>
                <p:nvPr/>
              </p:nvSpPr>
              <p:spPr bwMode="auto">
                <a:xfrm>
                  <a:off x="4519613" y="2378075"/>
                  <a:ext cx="0" cy="66675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4354513" y="2149475"/>
                <a:ext cx="533400" cy="65088"/>
                <a:chOff x="4354513" y="2149475"/>
                <a:chExt cx="533400" cy="65088"/>
              </a:xfrm>
            </p:grpSpPr>
            <p:sp>
              <p:nvSpPr>
                <p:cNvPr id="90" name="Rectangle 442"/>
                <p:cNvSpPr>
                  <a:spLocks noChangeArrowheads="1"/>
                </p:cNvSpPr>
                <p:nvPr/>
              </p:nvSpPr>
              <p:spPr bwMode="auto">
                <a:xfrm>
                  <a:off x="4587876" y="2149475"/>
                  <a:ext cx="63500" cy="6508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443"/>
                <p:cNvSpPr>
                  <a:spLocks noChangeArrowheads="1"/>
                </p:cNvSpPr>
                <p:nvPr/>
              </p:nvSpPr>
              <p:spPr bwMode="auto">
                <a:xfrm>
                  <a:off x="4587876" y="2149475"/>
                  <a:ext cx="63500" cy="6508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Line 496"/>
                <p:cNvSpPr>
                  <a:spLocks noChangeShapeType="1"/>
                </p:cNvSpPr>
                <p:nvPr/>
              </p:nvSpPr>
              <p:spPr bwMode="auto">
                <a:xfrm flipH="1">
                  <a:off x="4621213" y="2181225"/>
                  <a:ext cx="266700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Line 497"/>
                <p:cNvSpPr>
                  <a:spLocks noChangeShapeType="1"/>
                </p:cNvSpPr>
                <p:nvPr/>
              </p:nvSpPr>
              <p:spPr bwMode="auto">
                <a:xfrm>
                  <a:off x="4887913" y="2149475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Line 498"/>
                <p:cNvSpPr>
                  <a:spLocks noChangeShapeType="1"/>
                </p:cNvSpPr>
                <p:nvPr/>
              </p:nvSpPr>
              <p:spPr bwMode="auto">
                <a:xfrm flipH="1">
                  <a:off x="4354513" y="2181225"/>
                  <a:ext cx="266700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Line 499"/>
                <p:cNvSpPr>
                  <a:spLocks noChangeShapeType="1"/>
                </p:cNvSpPr>
                <p:nvPr/>
              </p:nvSpPr>
              <p:spPr bwMode="auto">
                <a:xfrm>
                  <a:off x="4354513" y="2149475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4441826" y="1922463"/>
                <a:ext cx="433388" cy="61913"/>
                <a:chOff x="4441826" y="1922463"/>
                <a:chExt cx="433388" cy="61913"/>
              </a:xfrm>
            </p:grpSpPr>
            <p:sp>
              <p:nvSpPr>
                <p:cNvPr id="84" name="Rectangle 444"/>
                <p:cNvSpPr>
                  <a:spLocks noChangeArrowheads="1"/>
                </p:cNvSpPr>
                <p:nvPr/>
              </p:nvSpPr>
              <p:spPr bwMode="auto">
                <a:xfrm>
                  <a:off x="4621213" y="1922463"/>
                  <a:ext cx="63500" cy="6191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445"/>
                <p:cNvSpPr>
                  <a:spLocks noChangeArrowheads="1"/>
                </p:cNvSpPr>
                <p:nvPr/>
              </p:nvSpPr>
              <p:spPr bwMode="auto">
                <a:xfrm>
                  <a:off x="4621213" y="1922463"/>
                  <a:ext cx="63500" cy="61913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500"/>
                <p:cNvSpPr>
                  <a:spLocks noChangeShapeType="1"/>
                </p:cNvSpPr>
                <p:nvPr/>
              </p:nvSpPr>
              <p:spPr bwMode="auto">
                <a:xfrm flipH="1">
                  <a:off x="4651376" y="1952625"/>
                  <a:ext cx="223838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Line 501"/>
                <p:cNvSpPr>
                  <a:spLocks noChangeShapeType="1"/>
                </p:cNvSpPr>
                <p:nvPr/>
              </p:nvSpPr>
              <p:spPr bwMode="auto">
                <a:xfrm>
                  <a:off x="4875213" y="1922463"/>
                  <a:ext cx="0" cy="61913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Line 502"/>
                <p:cNvSpPr>
                  <a:spLocks noChangeShapeType="1"/>
                </p:cNvSpPr>
                <p:nvPr/>
              </p:nvSpPr>
              <p:spPr bwMode="auto">
                <a:xfrm flipH="1">
                  <a:off x="4441826" y="1952625"/>
                  <a:ext cx="209550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Line 503"/>
                <p:cNvSpPr>
                  <a:spLocks noChangeShapeType="1"/>
                </p:cNvSpPr>
                <p:nvPr/>
              </p:nvSpPr>
              <p:spPr bwMode="auto">
                <a:xfrm>
                  <a:off x="4441826" y="1922463"/>
                  <a:ext cx="0" cy="61913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4502151" y="1692275"/>
                <a:ext cx="595313" cy="65088"/>
                <a:chOff x="4502151" y="1692275"/>
                <a:chExt cx="595313" cy="65088"/>
              </a:xfrm>
            </p:grpSpPr>
            <p:sp>
              <p:nvSpPr>
                <p:cNvPr id="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765676" y="1692275"/>
                  <a:ext cx="61913" cy="6508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765676" y="1692275"/>
                  <a:ext cx="61913" cy="65088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Line 504"/>
                <p:cNvSpPr>
                  <a:spLocks noChangeShapeType="1"/>
                </p:cNvSpPr>
                <p:nvPr/>
              </p:nvSpPr>
              <p:spPr bwMode="auto">
                <a:xfrm flipH="1">
                  <a:off x="4797426" y="1725613"/>
                  <a:ext cx="300038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505"/>
                <p:cNvSpPr>
                  <a:spLocks noChangeShapeType="1"/>
                </p:cNvSpPr>
                <p:nvPr/>
              </p:nvSpPr>
              <p:spPr bwMode="auto">
                <a:xfrm>
                  <a:off x="5097463" y="1692275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506"/>
                <p:cNvSpPr>
                  <a:spLocks noChangeShapeType="1"/>
                </p:cNvSpPr>
                <p:nvPr/>
              </p:nvSpPr>
              <p:spPr bwMode="auto">
                <a:xfrm flipH="1">
                  <a:off x="4502151" y="1725613"/>
                  <a:ext cx="29527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Line 507"/>
                <p:cNvSpPr>
                  <a:spLocks noChangeShapeType="1"/>
                </p:cNvSpPr>
                <p:nvPr/>
              </p:nvSpPr>
              <p:spPr bwMode="auto">
                <a:xfrm>
                  <a:off x="4502151" y="1692275"/>
                  <a:ext cx="0" cy="65088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3619501" y="5118100"/>
                <a:ext cx="412750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0.125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092575" y="5118100"/>
                <a:ext cx="386446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0.25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540250" y="5118100"/>
                <a:ext cx="386446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0.5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057775" y="5118100"/>
                <a:ext cx="273050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508625" y="5118100"/>
                <a:ext cx="273050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969000" y="5118100"/>
                <a:ext cx="273050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267076" y="1649411"/>
                <a:ext cx="439738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&gt; 75 y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267076" y="1878521"/>
                <a:ext cx="439738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≤ 75 y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176588" y="2107632"/>
                <a:ext cx="530226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Female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286126" y="2336741"/>
                <a:ext cx="420688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Male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286126" y="2565851"/>
                <a:ext cx="420688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I/II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286126" y="2794961"/>
                <a:ext cx="420688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III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924175" y="3024072"/>
                <a:ext cx="782639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&lt; 60 mL/min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924175" y="3253181"/>
                <a:ext cx="782639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≥ 60 mL/min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526633" y="3482291"/>
                <a:ext cx="180181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526633" y="3711401"/>
                <a:ext cx="180181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526633" y="3940512"/>
                <a:ext cx="180181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055144" y="4169621"/>
                <a:ext cx="651670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&lt; 200 U/L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055144" y="4398731"/>
                <a:ext cx="651670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≥ 200 U/L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050381" y="4627841"/>
                <a:ext cx="656433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High risk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876551" y="4856957"/>
                <a:ext cx="830263" cy="144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Not high risk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38213" y="4681329"/>
              <a:ext cx="94138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Cytogenetics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85912" y="4181267"/>
              <a:ext cx="44370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LDH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52600" y="3628816"/>
              <a:ext cx="681038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ECOG PS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78757" y="2995403"/>
              <a:ext cx="38814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CrCl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33538" y="2478671"/>
              <a:ext cx="76438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ISS</a:t>
              </a:r>
              <a:r>
                <a:rPr kumimoji="0" lang="en-US" sz="11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stage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62112" y="2002421"/>
              <a:ext cx="447676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kumimoji="0" lang="en-US" sz="11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ex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74031" y="1542840"/>
              <a:ext cx="447676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Age</a:t>
              </a:r>
            </a:p>
          </p:txBody>
        </p:sp>
      </p:grpSp>
      <p:sp>
        <p:nvSpPr>
          <p:cNvPr id="170" name="Rechteck 169"/>
          <p:cNvSpPr/>
          <p:nvPr/>
        </p:nvSpPr>
        <p:spPr>
          <a:xfrm>
            <a:off x="3146488" y="6541463"/>
            <a:ext cx="6003462" cy="3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lang="en-US" sz="900" dirty="0">
                <a:solidFill>
                  <a:schemeClr val="bg1"/>
                </a:solidFill>
              </a:rPr>
              <a:t>Reprinted from </a:t>
            </a:r>
            <a:r>
              <a:rPr lang="en-US" sz="900" dirty="0" err="1">
                <a:solidFill>
                  <a:schemeClr val="bg1"/>
                </a:solidFill>
              </a:rPr>
              <a:t>Bahlis</a:t>
            </a:r>
            <a:r>
              <a:rPr lang="en-US" sz="900" dirty="0">
                <a:solidFill>
                  <a:schemeClr val="bg1"/>
                </a:solidFill>
              </a:rPr>
              <a:t> NJ, et al. Leukemia, 2017;31(11):2435–2442. Creative Commons Attribution 4.0 International License (https://creativecommons.org/licenses/by/4.0/).</a:t>
            </a:r>
          </a:p>
        </p:txBody>
      </p:sp>
      <p:cxnSp>
        <p:nvCxnSpPr>
          <p:cNvPr id="171" name="Gerade Verbindung 170"/>
          <p:cNvCxnSpPr>
            <a:cxnSpLocks noChangeShapeType="1"/>
          </p:cNvCxnSpPr>
          <p:nvPr/>
        </p:nvCxnSpPr>
        <p:spPr bwMode="auto">
          <a:xfrm>
            <a:off x="-3175" y="964667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246676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140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222658"/>
                </a:solidFill>
              </a:rPr>
              <a:t>FIRST Trial: impact of response</a:t>
            </a:r>
            <a:br>
              <a:rPr lang="en-US" sz="2400" dirty="0">
                <a:solidFill>
                  <a:srgbClr val="222658"/>
                </a:solidFill>
              </a:rPr>
            </a:br>
            <a:r>
              <a:rPr lang="en-US" sz="2200" i="1" dirty="0">
                <a:solidFill>
                  <a:srgbClr val="222658"/>
                </a:solidFill>
              </a:rPr>
              <a:t>PFS by response: CR and ≥ VGPR Subgroups</a:t>
            </a:r>
            <a:endParaRPr lang="en-US" sz="2200" dirty="0"/>
          </a:p>
        </p:txBody>
      </p:sp>
      <p:sp>
        <p:nvSpPr>
          <p:cNvPr id="36" name="Rectangle 35"/>
          <p:cNvSpPr/>
          <p:nvPr/>
        </p:nvSpPr>
        <p:spPr>
          <a:xfrm>
            <a:off x="355336" y="6179831"/>
            <a:ext cx="8210124" cy="34394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900" dirty="0"/>
              <a:t>CR, complete response; MPT, melphalan, prednisone, and thalidomide; PFS, progression-free survival; Rd </a:t>
            </a:r>
            <a:r>
              <a:rPr lang="en-US" sz="900" dirty="0" err="1"/>
              <a:t>cont</a:t>
            </a:r>
            <a:r>
              <a:rPr lang="en-US" sz="900" dirty="0"/>
              <a:t>, lenalidomide plus low-dose dexamethasone until disease progression; Rd18, lenalidomide and low-dose dexamethasone for 18 cycles; VGPR, very good partial response</a:t>
            </a:r>
            <a:r>
              <a:rPr lang="en-US" sz="900" dirty="0" smtClean="0"/>
              <a:t>.</a:t>
            </a:r>
            <a:endParaRPr lang="en-US" sz="900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95613"/>
              </p:ext>
            </p:extLst>
          </p:nvPr>
        </p:nvGraphicFramePr>
        <p:xfrm>
          <a:off x="927179" y="3166623"/>
          <a:ext cx="1663868" cy="718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9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94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PFS (%)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099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en-US" sz="900" b="1" dirty="0" err="1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</a:t>
                      </a:r>
                      <a:endParaRPr lang="en-US" sz="900" b="1" dirty="0">
                        <a:solidFill>
                          <a:srgbClr val="2226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292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1EA9D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Rd18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54AD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MPT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45796"/>
              </p:ext>
            </p:extLst>
          </p:nvPr>
        </p:nvGraphicFramePr>
        <p:xfrm>
          <a:off x="404815" y="5214228"/>
          <a:ext cx="4250593" cy="499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09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09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09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909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909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9092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9092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9092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9092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9092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90923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24823">
                <a:tc grid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en-US" sz="800" b="1" dirty="0" err="1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</a:t>
                      </a:r>
                      <a:endParaRPr lang="en-US" sz="800" b="1" dirty="0">
                        <a:solidFill>
                          <a:srgbClr val="2226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1EA9D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54AD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19489"/>
              </p:ext>
            </p:extLst>
          </p:nvPr>
        </p:nvGraphicFramePr>
        <p:xfrm>
          <a:off x="5470304" y="3293578"/>
          <a:ext cx="1513911" cy="729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4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46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VGPR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-Y PFS (%)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099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en-US" sz="900" b="1" dirty="0" err="1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</a:t>
                      </a:r>
                      <a:endParaRPr lang="en-US" sz="900" b="1" dirty="0">
                        <a:solidFill>
                          <a:srgbClr val="2226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292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1EA9D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Rd18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54AD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MPT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591315"/>
              </p:ext>
            </p:extLst>
          </p:nvPr>
        </p:nvGraphicFramePr>
        <p:xfrm>
          <a:off x="4860133" y="5204703"/>
          <a:ext cx="4214019" cy="499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9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1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1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1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11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11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911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911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911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9115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9115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9115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9115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9115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24823">
                <a:tc gridSpan="2"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at Risk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 </a:t>
                      </a:r>
                      <a:r>
                        <a:rPr lang="en-US" sz="800" b="1" dirty="0" err="1">
                          <a:solidFill>
                            <a:srgbClr val="22265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</a:t>
                      </a:r>
                      <a:endParaRPr lang="en-US" sz="800" b="1" dirty="0">
                        <a:solidFill>
                          <a:srgbClr val="22265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1EA9D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4823">
                <a:tc>
                  <a:txBody>
                    <a:bodyPr/>
                    <a:lstStyle/>
                    <a:p>
                      <a:r>
                        <a:rPr lang="en-US" sz="800" b="1" dirty="0">
                          <a:solidFill>
                            <a:srgbClr val="54AD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266327" y="1431825"/>
            <a:ext cx="4315665" cy="3844584"/>
            <a:chOff x="266327" y="1431823"/>
            <a:chExt cx="4315665" cy="3844584"/>
          </a:xfrm>
        </p:grpSpPr>
        <p:grpSp>
          <p:nvGrpSpPr>
            <p:cNvPr id="41" name="Group 40"/>
            <p:cNvGrpSpPr/>
            <p:nvPr/>
          </p:nvGrpSpPr>
          <p:grpSpPr>
            <a:xfrm>
              <a:off x="781685" y="1463675"/>
              <a:ext cx="3794760" cy="3410712"/>
              <a:chOff x="720725" y="2046288"/>
              <a:chExt cx="3276600" cy="276860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941388" y="2100263"/>
                <a:ext cx="2632075" cy="1768476"/>
                <a:chOff x="941388" y="2100263"/>
                <a:chExt cx="2632075" cy="1768476"/>
              </a:xfrm>
            </p:grpSpPr>
            <p:sp>
              <p:nvSpPr>
                <p:cNvPr id="227" name="Freeform 182"/>
                <p:cNvSpPr>
                  <a:spLocks/>
                </p:cNvSpPr>
                <p:nvPr/>
              </p:nvSpPr>
              <p:spPr bwMode="auto">
                <a:xfrm>
                  <a:off x="941388" y="2100263"/>
                  <a:ext cx="2620963" cy="1755775"/>
                </a:xfrm>
                <a:custGeom>
                  <a:avLst/>
                  <a:gdLst>
                    <a:gd name="T0" fmla="*/ 1651 w 1651"/>
                    <a:gd name="T1" fmla="*/ 1106 h 1106"/>
                    <a:gd name="T2" fmla="*/ 1568 w 1651"/>
                    <a:gd name="T3" fmla="*/ 1106 h 1106"/>
                    <a:gd name="T4" fmla="*/ 1568 w 1651"/>
                    <a:gd name="T5" fmla="*/ 553 h 1106"/>
                    <a:gd name="T6" fmla="*/ 1404 w 1651"/>
                    <a:gd name="T7" fmla="*/ 553 h 1106"/>
                    <a:gd name="T8" fmla="*/ 1404 w 1651"/>
                    <a:gd name="T9" fmla="*/ 489 h 1106"/>
                    <a:gd name="T10" fmla="*/ 1333 w 1651"/>
                    <a:gd name="T11" fmla="*/ 489 h 1106"/>
                    <a:gd name="T12" fmla="*/ 1333 w 1651"/>
                    <a:gd name="T13" fmla="*/ 449 h 1106"/>
                    <a:gd name="T14" fmla="*/ 1258 w 1651"/>
                    <a:gd name="T15" fmla="*/ 449 h 1106"/>
                    <a:gd name="T16" fmla="*/ 1258 w 1651"/>
                    <a:gd name="T17" fmla="*/ 421 h 1106"/>
                    <a:gd name="T18" fmla="*/ 1158 w 1651"/>
                    <a:gd name="T19" fmla="*/ 421 h 1106"/>
                    <a:gd name="T20" fmla="*/ 1158 w 1651"/>
                    <a:gd name="T21" fmla="*/ 395 h 1106"/>
                    <a:gd name="T22" fmla="*/ 1120 w 1651"/>
                    <a:gd name="T23" fmla="*/ 395 h 1106"/>
                    <a:gd name="T24" fmla="*/ 1120 w 1651"/>
                    <a:gd name="T25" fmla="*/ 376 h 1106"/>
                    <a:gd name="T26" fmla="*/ 1107 w 1651"/>
                    <a:gd name="T27" fmla="*/ 376 h 1106"/>
                    <a:gd name="T28" fmla="*/ 1107 w 1651"/>
                    <a:gd name="T29" fmla="*/ 355 h 1106"/>
                    <a:gd name="T30" fmla="*/ 1064 w 1651"/>
                    <a:gd name="T31" fmla="*/ 355 h 1106"/>
                    <a:gd name="T32" fmla="*/ 1064 w 1651"/>
                    <a:gd name="T33" fmla="*/ 336 h 1106"/>
                    <a:gd name="T34" fmla="*/ 1010 w 1651"/>
                    <a:gd name="T35" fmla="*/ 336 h 1106"/>
                    <a:gd name="T36" fmla="*/ 1010 w 1651"/>
                    <a:gd name="T37" fmla="*/ 318 h 1106"/>
                    <a:gd name="T38" fmla="*/ 970 w 1651"/>
                    <a:gd name="T39" fmla="*/ 318 h 1106"/>
                    <a:gd name="T40" fmla="*/ 970 w 1651"/>
                    <a:gd name="T41" fmla="*/ 301 h 1106"/>
                    <a:gd name="T42" fmla="*/ 963 w 1651"/>
                    <a:gd name="T43" fmla="*/ 301 h 1106"/>
                    <a:gd name="T44" fmla="*/ 963 w 1651"/>
                    <a:gd name="T45" fmla="*/ 282 h 1106"/>
                    <a:gd name="T46" fmla="*/ 869 w 1651"/>
                    <a:gd name="T47" fmla="*/ 282 h 1106"/>
                    <a:gd name="T48" fmla="*/ 869 w 1651"/>
                    <a:gd name="T49" fmla="*/ 267 h 1106"/>
                    <a:gd name="T50" fmla="*/ 861 w 1651"/>
                    <a:gd name="T51" fmla="*/ 267 h 1106"/>
                    <a:gd name="T52" fmla="*/ 861 w 1651"/>
                    <a:gd name="T53" fmla="*/ 248 h 1106"/>
                    <a:gd name="T54" fmla="*/ 823 w 1651"/>
                    <a:gd name="T55" fmla="*/ 248 h 1106"/>
                    <a:gd name="T56" fmla="*/ 823 w 1651"/>
                    <a:gd name="T57" fmla="*/ 233 h 1106"/>
                    <a:gd name="T58" fmla="*/ 760 w 1651"/>
                    <a:gd name="T59" fmla="*/ 233 h 1106"/>
                    <a:gd name="T60" fmla="*/ 760 w 1651"/>
                    <a:gd name="T61" fmla="*/ 216 h 1106"/>
                    <a:gd name="T62" fmla="*/ 739 w 1651"/>
                    <a:gd name="T63" fmla="*/ 216 h 1106"/>
                    <a:gd name="T64" fmla="*/ 739 w 1651"/>
                    <a:gd name="T65" fmla="*/ 201 h 1106"/>
                    <a:gd name="T66" fmla="*/ 698 w 1651"/>
                    <a:gd name="T67" fmla="*/ 201 h 1106"/>
                    <a:gd name="T68" fmla="*/ 698 w 1651"/>
                    <a:gd name="T69" fmla="*/ 182 h 1106"/>
                    <a:gd name="T70" fmla="*/ 662 w 1651"/>
                    <a:gd name="T71" fmla="*/ 182 h 1106"/>
                    <a:gd name="T72" fmla="*/ 662 w 1651"/>
                    <a:gd name="T73" fmla="*/ 165 h 1106"/>
                    <a:gd name="T74" fmla="*/ 602 w 1651"/>
                    <a:gd name="T75" fmla="*/ 165 h 1106"/>
                    <a:gd name="T76" fmla="*/ 602 w 1651"/>
                    <a:gd name="T77" fmla="*/ 150 h 1106"/>
                    <a:gd name="T78" fmla="*/ 583 w 1651"/>
                    <a:gd name="T79" fmla="*/ 150 h 1106"/>
                    <a:gd name="T80" fmla="*/ 583 w 1651"/>
                    <a:gd name="T81" fmla="*/ 137 h 1106"/>
                    <a:gd name="T82" fmla="*/ 551 w 1651"/>
                    <a:gd name="T83" fmla="*/ 137 h 1106"/>
                    <a:gd name="T84" fmla="*/ 551 w 1651"/>
                    <a:gd name="T85" fmla="*/ 122 h 1106"/>
                    <a:gd name="T86" fmla="*/ 481 w 1651"/>
                    <a:gd name="T87" fmla="*/ 122 h 1106"/>
                    <a:gd name="T88" fmla="*/ 481 w 1651"/>
                    <a:gd name="T89" fmla="*/ 90 h 1106"/>
                    <a:gd name="T90" fmla="*/ 463 w 1651"/>
                    <a:gd name="T91" fmla="*/ 90 h 1106"/>
                    <a:gd name="T92" fmla="*/ 463 w 1651"/>
                    <a:gd name="T93" fmla="*/ 75 h 1106"/>
                    <a:gd name="T94" fmla="*/ 434 w 1651"/>
                    <a:gd name="T95" fmla="*/ 75 h 1106"/>
                    <a:gd name="T96" fmla="*/ 434 w 1651"/>
                    <a:gd name="T97" fmla="*/ 60 h 1106"/>
                    <a:gd name="T98" fmla="*/ 359 w 1651"/>
                    <a:gd name="T99" fmla="*/ 60 h 1106"/>
                    <a:gd name="T100" fmla="*/ 359 w 1651"/>
                    <a:gd name="T101" fmla="*/ 45 h 1106"/>
                    <a:gd name="T102" fmla="*/ 301 w 1651"/>
                    <a:gd name="T103" fmla="*/ 45 h 1106"/>
                    <a:gd name="T104" fmla="*/ 301 w 1651"/>
                    <a:gd name="T105" fmla="*/ 30 h 1106"/>
                    <a:gd name="T106" fmla="*/ 276 w 1651"/>
                    <a:gd name="T107" fmla="*/ 30 h 1106"/>
                    <a:gd name="T108" fmla="*/ 276 w 1651"/>
                    <a:gd name="T109" fmla="*/ 15 h 1106"/>
                    <a:gd name="T110" fmla="*/ 117 w 1651"/>
                    <a:gd name="T111" fmla="*/ 15 h 1106"/>
                    <a:gd name="T112" fmla="*/ 117 w 1651"/>
                    <a:gd name="T113" fmla="*/ 0 h 1106"/>
                    <a:gd name="T114" fmla="*/ 0 w 1651"/>
                    <a:gd name="T115" fmla="*/ 0 h 1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651" h="1106">
                      <a:moveTo>
                        <a:pt x="1651" y="1106"/>
                      </a:moveTo>
                      <a:lnTo>
                        <a:pt x="1568" y="1106"/>
                      </a:lnTo>
                      <a:lnTo>
                        <a:pt x="1568" y="553"/>
                      </a:lnTo>
                      <a:lnTo>
                        <a:pt x="1404" y="553"/>
                      </a:lnTo>
                      <a:lnTo>
                        <a:pt x="1404" y="489"/>
                      </a:lnTo>
                      <a:lnTo>
                        <a:pt x="1333" y="489"/>
                      </a:lnTo>
                      <a:lnTo>
                        <a:pt x="1333" y="449"/>
                      </a:lnTo>
                      <a:lnTo>
                        <a:pt x="1258" y="449"/>
                      </a:lnTo>
                      <a:lnTo>
                        <a:pt x="1258" y="421"/>
                      </a:lnTo>
                      <a:lnTo>
                        <a:pt x="1158" y="421"/>
                      </a:lnTo>
                      <a:lnTo>
                        <a:pt x="1158" y="395"/>
                      </a:lnTo>
                      <a:lnTo>
                        <a:pt x="1120" y="395"/>
                      </a:lnTo>
                      <a:lnTo>
                        <a:pt x="1120" y="376"/>
                      </a:lnTo>
                      <a:lnTo>
                        <a:pt x="1107" y="376"/>
                      </a:lnTo>
                      <a:lnTo>
                        <a:pt x="1107" y="355"/>
                      </a:lnTo>
                      <a:lnTo>
                        <a:pt x="1064" y="355"/>
                      </a:lnTo>
                      <a:lnTo>
                        <a:pt x="1064" y="336"/>
                      </a:lnTo>
                      <a:lnTo>
                        <a:pt x="1010" y="336"/>
                      </a:lnTo>
                      <a:lnTo>
                        <a:pt x="1010" y="318"/>
                      </a:lnTo>
                      <a:lnTo>
                        <a:pt x="970" y="318"/>
                      </a:lnTo>
                      <a:lnTo>
                        <a:pt x="970" y="301"/>
                      </a:lnTo>
                      <a:lnTo>
                        <a:pt x="963" y="301"/>
                      </a:lnTo>
                      <a:lnTo>
                        <a:pt x="963" y="282"/>
                      </a:lnTo>
                      <a:lnTo>
                        <a:pt x="869" y="282"/>
                      </a:lnTo>
                      <a:lnTo>
                        <a:pt x="869" y="267"/>
                      </a:lnTo>
                      <a:lnTo>
                        <a:pt x="861" y="267"/>
                      </a:lnTo>
                      <a:lnTo>
                        <a:pt x="861" y="248"/>
                      </a:lnTo>
                      <a:lnTo>
                        <a:pt x="823" y="248"/>
                      </a:lnTo>
                      <a:lnTo>
                        <a:pt x="823" y="233"/>
                      </a:lnTo>
                      <a:lnTo>
                        <a:pt x="760" y="233"/>
                      </a:lnTo>
                      <a:lnTo>
                        <a:pt x="760" y="216"/>
                      </a:lnTo>
                      <a:lnTo>
                        <a:pt x="739" y="216"/>
                      </a:lnTo>
                      <a:lnTo>
                        <a:pt x="739" y="201"/>
                      </a:lnTo>
                      <a:lnTo>
                        <a:pt x="698" y="201"/>
                      </a:lnTo>
                      <a:lnTo>
                        <a:pt x="698" y="182"/>
                      </a:lnTo>
                      <a:lnTo>
                        <a:pt x="662" y="182"/>
                      </a:lnTo>
                      <a:lnTo>
                        <a:pt x="662" y="165"/>
                      </a:lnTo>
                      <a:lnTo>
                        <a:pt x="602" y="165"/>
                      </a:lnTo>
                      <a:lnTo>
                        <a:pt x="602" y="150"/>
                      </a:lnTo>
                      <a:lnTo>
                        <a:pt x="583" y="150"/>
                      </a:lnTo>
                      <a:lnTo>
                        <a:pt x="583" y="137"/>
                      </a:lnTo>
                      <a:lnTo>
                        <a:pt x="551" y="137"/>
                      </a:lnTo>
                      <a:lnTo>
                        <a:pt x="551" y="122"/>
                      </a:lnTo>
                      <a:lnTo>
                        <a:pt x="481" y="122"/>
                      </a:lnTo>
                      <a:lnTo>
                        <a:pt x="481" y="90"/>
                      </a:lnTo>
                      <a:lnTo>
                        <a:pt x="463" y="90"/>
                      </a:lnTo>
                      <a:lnTo>
                        <a:pt x="463" y="75"/>
                      </a:lnTo>
                      <a:lnTo>
                        <a:pt x="434" y="75"/>
                      </a:lnTo>
                      <a:lnTo>
                        <a:pt x="434" y="60"/>
                      </a:lnTo>
                      <a:lnTo>
                        <a:pt x="359" y="60"/>
                      </a:lnTo>
                      <a:lnTo>
                        <a:pt x="359" y="45"/>
                      </a:lnTo>
                      <a:lnTo>
                        <a:pt x="301" y="45"/>
                      </a:lnTo>
                      <a:lnTo>
                        <a:pt x="301" y="30"/>
                      </a:lnTo>
                      <a:lnTo>
                        <a:pt x="276" y="30"/>
                      </a:lnTo>
                      <a:lnTo>
                        <a:pt x="276" y="15"/>
                      </a:lnTo>
                      <a:lnTo>
                        <a:pt x="117" y="15"/>
                      </a:lnTo>
                      <a:lnTo>
                        <a:pt x="11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Line 183"/>
                <p:cNvSpPr>
                  <a:spLocks noChangeShapeType="1"/>
                </p:cNvSpPr>
                <p:nvPr/>
              </p:nvSpPr>
              <p:spPr bwMode="auto">
                <a:xfrm>
                  <a:off x="1303338" y="2111376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184"/>
                <p:cNvSpPr>
                  <a:spLocks noChangeShapeType="1"/>
                </p:cNvSpPr>
                <p:nvPr/>
              </p:nvSpPr>
              <p:spPr bwMode="auto">
                <a:xfrm flipH="1">
                  <a:off x="1290638" y="2124076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185"/>
                <p:cNvSpPr>
                  <a:spLocks noChangeShapeType="1"/>
                </p:cNvSpPr>
                <p:nvPr/>
              </p:nvSpPr>
              <p:spPr bwMode="auto">
                <a:xfrm>
                  <a:off x="1527176" y="2182813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Line 186"/>
                <p:cNvSpPr>
                  <a:spLocks noChangeShapeType="1"/>
                </p:cNvSpPr>
                <p:nvPr/>
              </p:nvSpPr>
              <p:spPr bwMode="auto">
                <a:xfrm flipH="1">
                  <a:off x="1514476" y="2198688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Line 187"/>
                <p:cNvSpPr>
                  <a:spLocks noChangeShapeType="1"/>
                </p:cNvSpPr>
                <p:nvPr/>
              </p:nvSpPr>
              <p:spPr bwMode="auto">
                <a:xfrm>
                  <a:off x="1630363" y="2182813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616076" y="2198688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189"/>
                <p:cNvSpPr>
                  <a:spLocks noChangeShapeType="1"/>
                </p:cNvSpPr>
                <p:nvPr/>
              </p:nvSpPr>
              <p:spPr bwMode="auto">
                <a:xfrm>
                  <a:off x="1687513" y="2228851"/>
                  <a:ext cx="0" cy="254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1676401" y="2243138"/>
                  <a:ext cx="25400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Line 191"/>
                <p:cNvSpPr>
                  <a:spLocks noChangeShapeType="1"/>
                </p:cNvSpPr>
                <p:nvPr/>
              </p:nvSpPr>
              <p:spPr bwMode="auto">
                <a:xfrm>
                  <a:off x="1866901" y="2327276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1854201" y="2338388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193"/>
                <p:cNvSpPr>
                  <a:spLocks noChangeShapeType="1"/>
                </p:cNvSpPr>
                <p:nvPr/>
              </p:nvSpPr>
              <p:spPr bwMode="auto">
                <a:xfrm>
                  <a:off x="1955801" y="2351088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1944688" y="2365376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Line 195"/>
                <p:cNvSpPr>
                  <a:spLocks noChangeShapeType="1"/>
                </p:cNvSpPr>
                <p:nvPr/>
              </p:nvSpPr>
              <p:spPr bwMode="auto">
                <a:xfrm>
                  <a:off x="1971676" y="2351088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1958976" y="2365376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197"/>
                <p:cNvSpPr>
                  <a:spLocks noChangeShapeType="1"/>
                </p:cNvSpPr>
                <p:nvPr/>
              </p:nvSpPr>
              <p:spPr bwMode="auto">
                <a:xfrm>
                  <a:off x="1979613" y="2351088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1968501" y="2365376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Line 199"/>
                <p:cNvSpPr>
                  <a:spLocks noChangeShapeType="1"/>
                </p:cNvSpPr>
                <p:nvPr/>
              </p:nvSpPr>
              <p:spPr bwMode="auto">
                <a:xfrm>
                  <a:off x="2019301" y="2378076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00"/>
                <p:cNvSpPr>
                  <a:spLocks noChangeShapeType="1"/>
                </p:cNvSpPr>
                <p:nvPr/>
              </p:nvSpPr>
              <p:spPr bwMode="auto">
                <a:xfrm flipH="1">
                  <a:off x="2006601" y="2389188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01"/>
                <p:cNvSpPr>
                  <a:spLocks noChangeShapeType="1"/>
                </p:cNvSpPr>
                <p:nvPr/>
              </p:nvSpPr>
              <p:spPr bwMode="auto">
                <a:xfrm>
                  <a:off x="2051051" y="2378076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2036763" y="2389188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Line 203"/>
                <p:cNvSpPr>
                  <a:spLocks noChangeShapeType="1"/>
                </p:cNvSpPr>
                <p:nvPr/>
              </p:nvSpPr>
              <p:spPr bwMode="auto">
                <a:xfrm>
                  <a:off x="2124076" y="2430463"/>
                  <a:ext cx="0" cy="254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111376" y="2443163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06"/>
                <p:cNvSpPr>
                  <a:spLocks noChangeShapeType="1"/>
                </p:cNvSpPr>
                <p:nvPr/>
              </p:nvSpPr>
              <p:spPr bwMode="auto">
                <a:xfrm>
                  <a:off x="2365375" y="2535238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2352675" y="2547938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Line 208"/>
                <p:cNvSpPr>
                  <a:spLocks noChangeShapeType="1"/>
                </p:cNvSpPr>
                <p:nvPr/>
              </p:nvSpPr>
              <p:spPr bwMode="auto">
                <a:xfrm>
                  <a:off x="2392363" y="2535238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2379663" y="2547938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Line 210"/>
                <p:cNvSpPr>
                  <a:spLocks noChangeShapeType="1"/>
                </p:cNvSpPr>
                <p:nvPr/>
              </p:nvSpPr>
              <p:spPr bwMode="auto">
                <a:xfrm>
                  <a:off x="2420938" y="2535238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2409825" y="2547938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Line 212"/>
                <p:cNvSpPr>
                  <a:spLocks noChangeShapeType="1"/>
                </p:cNvSpPr>
                <p:nvPr/>
              </p:nvSpPr>
              <p:spPr bwMode="auto">
                <a:xfrm>
                  <a:off x="2481263" y="2562226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466975" y="257810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Line 214"/>
                <p:cNvSpPr>
                  <a:spLocks noChangeShapeType="1"/>
                </p:cNvSpPr>
                <p:nvPr/>
              </p:nvSpPr>
              <p:spPr bwMode="auto">
                <a:xfrm>
                  <a:off x="2511425" y="2589213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2495550" y="2605088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Line 216"/>
                <p:cNvSpPr>
                  <a:spLocks noChangeShapeType="1"/>
                </p:cNvSpPr>
                <p:nvPr/>
              </p:nvSpPr>
              <p:spPr bwMode="auto">
                <a:xfrm>
                  <a:off x="2535238" y="2589213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Line 217"/>
                <p:cNvSpPr>
                  <a:spLocks noChangeShapeType="1"/>
                </p:cNvSpPr>
                <p:nvPr/>
              </p:nvSpPr>
              <p:spPr bwMode="auto">
                <a:xfrm flipH="1">
                  <a:off x="2522538" y="2605088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Line 218"/>
                <p:cNvSpPr>
                  <a:spLocks noChangeShapeType="1"/>
                </p:cNvSpPr>
                <p:nvPr/>
              </p:nvSpPr>
              <p:spPr bwMode="auto">
                <a:xfrm>
                  <a:off x="2541588" y="2589213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2525713" y="2605088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Line 220"/>
                <p:cNvSpPr>
                  <a:spLocks noChangeShapeType="1"/>
                </p:cNvSpPr>
                <p:nvPr/>
              </p:nvSpPr>
              <p:spPr bwMode="auto">
                <a:xfrm>
                  <a:off x="2549525" y="2619376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2538413" y="2632076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Line 222"/>
                <p:cNvSpPr>
                  <a:spLocks noChangeShapeType="1"/>
                </p:cNvSpPr>
                <p:nvPr/>
              </p:nvSpPr>
              <p:spPr bwMode="auto">
                <a:xfrm>
                  <a:off x="2559050" y="2619376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2544763" y="2632076"/>
                  <a:ext cx="25400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Line 224"/>
                <p:cNvSpPr>
                  <a:spLocks noChangeShapeType="1"/>
                </p:cNvSpPr>
                <p:nvPr/>
              </p:nvSpPr>
              <p:spPr bwMode="auto">
                <a:xfrm>
                  <a:off x="2600325" y="2619376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2589213" y="2632076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Line 226"/>
                <p:cNvSpPr>
                  <a:spLocks noChangeShapeType="1"/>
                </p:cNvSpPr>
                <p:nvPr/>
              </p:nvSpPr>
              <p:spPr bwMode="auto">
                <a:xfrm>
                  <a:off x="2660650" y="2649538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2644775" y="2663826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Line 228"/>
                <p:cNvSpPr>
                  <a:spLocks noChangeShapeType="1"/>
                </p:cNvSpPr>
                <p:nvPr/>
              </p:nvSpPr>
              <p:spPr bwMode="auto">
                <a:xfrm>
                  <a:off x="2671763" y="2649538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Line 229"/>
                <p:cNvSpPr>
                  <a:spLocks noChangeShapeType="1"/>
                </p:cNvSpPr>
                <p:nvPr/>
              </p:nvSpPr>
              <p:spPr bwMode="auto">
                <a:xfrm flipH="1">
                  <a:off x="2657475" y="2663826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Line 230"/>
                <p:cNvSpPr>
                  <a:spLocks noChangeShapeType="1"/>
                </p:cNvSpPr>
                <p:nvPr/>
              </p:nvSpPr>
              <p:spPr bwMode="auto">
                <a:xfrm>
                  <a:off x="2687638" y="2649538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2671763" y="2663826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Line 232"/>
                <p:cNvSpPr>
                  <a:spLocks noChangeShapeType="1"/>
                </p:cNvSpPr>
                <p:nvPr/>
              </p:nvSpPr>
              <p:spPr bwMode="auto">
                <a:xfrm>
                  <a:off x="2701925" y="2682876"/>
                  <a:ext cx="0" cy="254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2687638" y="2697163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Line 234"/>
                <p:cNvSpPr>
                  <a:spLocks noChangeShapeType="1"/>
                </p:cNvSpPr>
                <p:nvPr/>
              </p:nvSpPr>
              <p:spPr bwMode="auto">
                <a:xfrm>
                  <a:off x="2719388" y="2682876"/>
                  <a:ext cx="0" cy="2540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Line 235"/>
                <p:cNvSpPr>
                  <a:spLocks noChangeShapeType="1"/>
                </p:cNvSpPr>
                <p:nvPr/>
              </p:nvSpPr>
              <p:spPr bwMode="auto">
                <a:xfrm flipH="1">
                  <a:off x="2708275" y="2697163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Line 236"/>
                <p:cNvSpPr>
                  <a:spLocks noChangeShapeType="1"/>
                </p:cNvSpPr>
                <p:nvPr/>
              </p:nvSpPr>
              <p:spPr bwMode="auto">
                <a:xfrm>
                  <a:off x="2738438" y="2714626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Line 237"/>
                <p:cNvSpPr>
                  <a:spLocks noChangeShapeType="1"/>
                </p:cNvSpPr>
                <p:nvPr/>
              </p:nvSpPr>
              <p:spPr bwMode="auto">
                <a:xfrm flipH="1">
                  <a:off x="2725738" y="2730501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Line 238"/>
                <p:cNvSpPr>
                  <a:spLocks noChangeShapeType="1"/>
                </p:cNvSpPr>
                <p:nvPr/>
              </p:nvSpPr>
              <p:spPr bwMode="auto">
                <a:xfrm>
                  <a:off x="2746375" y="2714626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2735263" y="2730501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Line 240"/>
                <p:cNvSpPr>
                  <a:spLocks noChangeShapeType="1"/>
                </p:cNvSpPr>
                <p:nvPr/>
              </p:nvSpPr>
              <p:spPr bwMode="auto">
                <a:xfrm>
                  <a:off x="2773363" y="2714626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Line 241"/>
                <p:cNvSpPr>
                  <a:spLocks noChangeShapeType="1"/>
                </p:cNvSpPr>
                <p:nvPr/>
              </p:nvSpPr>
              <p:spPr bwMode="auto">
                <a:xfrm flipH="1">
                  <a:off x="2762250" y="273050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Line 242"/>
                <p:cNvSpPr>
                  <a:spLocks noChangeShapeType="1"/>
                </p:cNvSpPr>
                <p:nvPr/>
              </p:nvSpPr>
              <p:spPr bwMode="auto">
                <a:xfrm>
                  <a:off x="2803525" y="2754313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Line 243"/>
                <p:cNvSpPr>
                  <a:spLocks noChangeShapeType="1"/>
                </p:cNvSpPr>
                <p:nvPr/>
              </p:nvSpPr>
              <p:spPr bwMode="auto">
                <a:xfrm flipH="1">
                  <a:off x="2792413" y="276860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Line 244"/>
                <p:cNvSpPr>
                  <a:spLocks noChangeShapeType="1"/>
                </p:cNvSpPr>
                <p:nvPr/>
              </p:nvSpPr>
              <p:spPr bwMode="auto">
                <a:xfrm>
                  <a:off x="2819400" y="2754313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2806700" y="2768601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Line 246"/>
                <p:cNvSpPr>
                  <a:spLocks noChangeShapeType="1"/>
                </p:cNvSpPr>
                <p:nvPr/>
              </p:nvSpPr>
              <p:spPr bwMode="auto">
                <a:xfrm>
                  <a:off x="2827338" y="2754313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Line 247"/>
                <p:cNvSpPr>
                  <a:spLocks noChangeShapeType="1"/>
                </p:cNvSpPr>
                <p:nvPr/>
              </p:nvSpPr>
              <p:spPr bwMode="auto">
                <a:xfrm flipH="1">
                  <a:off x="2813050" y="276860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Line 248"/>
                <p:cNvSpPr>
                  <a:spLocks noChangeShapeType="1"/>
                </p:cNvSpPr>
                <p:nvPr/>
              </p:nvSpPr>
              <p:spPr bwMode="auto">
                <a:xfrm>
                  <a:off x="2840038" y="2754313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Line 249"/>
                <p:cNvSpPr>
                  <a:spLocks noChangeShapeType="1"/>
                </p:cNvSpPr>
                <p:nvPr/>
              </p:nvSpPr>
              <p:spPr bwMode="auto">
                <a:xfrm flipH="1">
                  <a:off x="2824163" y="276860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Line 250"/>
                <p:cNvSpPr>
                  <a:spLocks noChangeShapeType="1"/>
                </p:cNvSpPr>
                <p:nvPr/>
              </p:nvSpPr>
              <p:spPr bwMode="auto">
                <a:xfrm>
                  <a:off x="2887663" y="2754313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2871788" y="276860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Line 252"/>
                <p:cNvSpPr>
                  <a:spLocks noChangeShapeType="1"/>
                </p:cNvSpPr>
                <p:nvPr/>
              </p:nvSpPr>
              <p:spPr bwMode="auto">
                <a:xfrm>
                  <a:off x="2905125" y="2754313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Line 253"/>
                <p:cNvSpPr>
                  <a:spLocks noChangeShapeType="1"/>
                </p:cNvSpPr>
                <p:nvPr/>
              </p:nvSpPr>
              <p:spPr bwMode="auto">
                <a:xfrm flipH="1">
                  <a:off x="2890838" y="276860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Line 254"/>
                <p:cNvSpPr>
                  <a:spLocks noChangeShapeType="1"/>
                </p:cNvSpPr>
                <p:nvPr/>
              </p:nvSpPr>
              <p:spPr bwMode="auto">
                <a:xfrm>
                  <a:off x="2935288" y="2754313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2922588" y="276860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Line 256"/>
                <p:cNvSpPr>
                  <a:spLocks noChangeShapeType="1"/>
                </p:cNvSpPr>
                <p:nvPr/>
              </p:nvSpPr>
              <p:spPr bwMode="auto">
                <a:xfrm>
                  <a:off x="2938463" y="2801938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Line 257"/>
                <p:cNvSpPr>
                  <a:spLocks noChangeShapeType="1"/>
                </p:cNvSpPr>
                <p:nvPr/>
              </p:nvSpPr>
              <p:spPr bwMode="auto">
                <a:xfrm flipH="1">
                  <a:off x="2925763" y="2813051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Line 258"/>
                <p:cNvSpPr>
                  <a:spLocks noChangeShapeType="1"/>
                </p:cNvSpPr>
                <p:nvPr/>
              </p:nvSpPr>
              <p:spPr bwMode="auto">
                <a:xfrm>
                  <a:off x="2970213" y="2801938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2955925" y="281305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Line 260"/>
                <p:cNvSpPr>
                  <a:spLocks noChangeShapeType="1"/>
                </p:cNvSpPr>
                <p:nvPr/>
              </p:nvSpPr>
              <p:spPr bwMode="auto">
                <a:xfrm>
                  <a:off x="2989263" y="2801938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Line 261"/>
                <p:cNvSpPr>
                  <a:spLocks noChangeShapeType="1"/>
                </p:cNvSpPr>
                <p:nvPr/>
              </p:nvSpPr>
              <p:spPr bwMode="auto">
                <a:xfrm flipH="1">
                  <a:off x="2973388" y="281305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Line 262"/>
                <p:cNvSpPr>
                  <a:spLocks noChangeShapeType="1"/>
                </p:cNvSpPr>
                <p:nvPr/>
              </p:nvSpPr>
              <p:spPr bwMode="auto">
                <a:xfrm>
                  <a:off x="3024188" y="2801938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3013075" y="281305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Line 264"/>
                <p:cNvSpPr>
                  <a:spLocks noChangeShapeType="1"/>
                </p:cNvSpPr>
                <p:nvPr/>
              </p:nvSpPr>
              <p:spPr bwMode="auto">
                <a:xfrm>
                  <a:off x="3043238" y="2801938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3030538" y="281305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Line 266"/>
                <p:cNvSpPr>
                  <a:spLocks noChangeShapeType="1"/>
                </p:cNvSpPr>
                <p:nvPr/>
              </p:nvSpPr>
              <p:spPr bwMode="auto">
                <a:xfrm>
                  <a:off x="3060700" y="2863851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Line 267"/>
                <p:cNvSpPr>
                  <a:spLocks noChangeShapeType="1"/>
                </p:cNvSpPr>
                <p:nvPr/>
              </p:nvSpPr>
              <p:spPr bwMode="auto">
                <a:xfrm flipH="1">
                  <a:off x="3048000" y="2876551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Line 268"/>
                <p:cNvSpPr>
                  <a:spLocks noChangeShapeType="1"/>
                </p:cNvSpPr>
                <p:nvPr/>
              </p:nvSpPr>
              <p:spPr bwMode="auto">
                <a:xfrm>
                  <a:off x="3068638" y="2863851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Line 269"/>
                <p:cNvSpPr>
                  <a:spLocks noChangeShapeType="1"/>
                </p:cNvSpPr>
                <p:nvPr/>
              </p:nvSpPr>
              <p:spPr bwMode="auto">
                <a:xfrm flipH="1">
                  <a:off x="3057525" y="287655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Line 270"/>
                <p:cNvSpPr>
                  <a:spLocks noChangeShapeType="1"/>
                </p:cNvSpPr>
                <p:nvPr/>
              </p:nvSpPr>
              <p:spPr bwMode="auto">
                <a:xfrm>
                  <a:off x="3092450" y="2863851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Line 271"/>
                <p:cNvSpPr>
                  <a:spLocks noChangeShapeType="1"/>
                </p:cNvSpPr>
                <p:nvPr/>
              </p:nvSpPr>
              <p:spPr bwMode="auto">
                <a:xfrm flipH="1">
                  <a:off x="3081338" y="2876551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Line 272"/>
                <p:cNvSpPr>
                  <a:spLocks noChangeShapeType="1"/>
                </p:cNvSpPr>
                <p:nvPr/>
              </p:nvSpPr>
              <p:spPr bwMode="auto">
                <a:xfrm>
                  <a:off x="3111500" y="2863851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098800" y="287655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Line 274"/>
                <p:cNvSpPr>
                  <a:spLocks noChangeShapeType="1"/>
                </p:cNvSpPr>
                <p:nvPr/>
              </p:nvSpPr>
              <p:spPr bwMode="auto">
                <a:xfrm>
                  <a:off x="3128963" y="2863851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3114675" y="287655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Line 276"/>
                <p:cNvSpPr>
                  <a:spLocks noChangeShapeType="1"/>
                </p:cNvSpPr>
                <p:nvPr/>
              </p:nvSpPr>
              <p:spPr bwMode="auto">
                <a:xfrm>
                  <a:off x="3143250" y="2863851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Line 277"/>
                <p:cNvSpPr>
                  <a:spLocks noChangeShapeType="1"/>
                </p:cNvSpPr>
                <p:nvPr/>
              </p:nvSpPr>
              <p:spPr bwMode="auto">
                <a:xfrm flipH="1">
                  <a:off x="3128963" y="287655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Line 278"/>
                <p:cNvSpPr>
                  <a:spLocks noChangeShapeType="1"/>
                </p:cNvSpPr>
                <p:nvPr/>
              </p:nvSpPr>
              <p:spPr bwMode="auto">
                <a:xfrm>
                  <a:off x="3162300" y="2863851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Line 279"/>
                <p:cNvSpPr>
                  <a:spLocks noChangeShapeType="1"/>
                </p:cNvSpPr>
                <p:nvPr/>
              </p:nvSpPr>
              <p:spPr bwMode="auto">
                <a:xfrm flipH="1">
                  <a:off x="3146425" y="2876551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Line 280"/>
                <p:cNvSpPr>
                  <a:spLocks noChangeShapeType="1"/>
                </p:cNvSpPr>
                <p:nvPr/>
              </p:nvSpPr>
              <p:spPr bwMode="auto">
                <a:xfrm>
                  <a:off x="3176588" y="2965451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Line 281"/>
                <p:cNvSpPr>
                  <a:spLocks noChangeShapeType="1"/>
                </p:cNvSpPr>
                <p:nvPr/>
              </p:nvSpPr>
              <p:spPr bwMode="auto">
                <a:xfrm flipH="1">
                  <a:off x="3165475" y="2981326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Line 282"/>
                <p:cNvSpPr>
                  <a:spLocks noChangeShapeType="1"/>
                </p:cNvSpPr>
                <p:nvPr/>
              </p:nvSpPr>
              <p:spPr bwMode="auto">
                <a:xfrm>
                  <a:off x="3233738" y="2965451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Line 283"/>
                <p:cNvSpPr>
                  <a:spLocks noChangeShapeType="1"/>
                </p:cNvSpPr>
                <p:nvPr/>
              </p:nvSpPr>
              <p:spPr bwMode="auto">
                <a:xfrm flipH="1">
                  <a:off x="3221038" y="2981326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Line 284"/>
                <p:cNvSpPr>
                  <a:spLocks noChangeShapeType="1"/>
                </p:cNvSpPr>
                <p:nvPr/>
              </p:nvSpPr>
              <p:spPr bwMode="auto">
                <a:xfrm>
                  <a:off x="3244850" y="2965451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Line 285"/>
                <p:cNvSpPr>
                  <a:spLocks noChangeShapeType="1"/>
                </p:cNvSpPr>
                <p:nvPr/>
              </p:nvSpPr>
              <p:spPr bwMode="auto">
                <a:xfrm flipH="1">
                  <a:off x="3230563" y="2981326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Line 286"/>
                <p:cNvSpPr>
                  <a:spLocks noChangeShapeType="1"/>
                </p:cNvSpPr>
                <p:nvPr/>
              </p:nvSpPr>
              <p:spPr bwMode="auto">
                <a:xfrm>
                  <a:off x="3275013" y="2965451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3260725" y="2981326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Line 288"/>
                <p:cNvSpPr>
                  <a:spLocks noChangeShapeType="1"/>
                </p:cNvSpPr>
                <p:nvPr/>
              </p:nvSpPr>
              <p:spPr bwMode="auto">
                <a:xfrm>
                  <a:off x="3338513" y="2965451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3325813" y="2981326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Line 290"/>
                <p:cNvSpPr>
                  <a:spLocks noChangeShapeType="1"/>
                </p:cNvSpPr>
                <p:nvPr/>
              </p:nvSpPr>
              <p:spPr bwMode="auto">
                <a:xfrm>
                  <a:off x="3362325" y="2965451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3346450" y="2981326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Line 292"/>
                <p:cNvSpPr>
                  <a:spLocks noChangeShapeType="1"/>
                </p:cNvSpPr>
                <p:nvPr/>
              </p:nvSpPr>
              <p:spPr bwMode="auto">
                <a:xfrm>
                  <a:off x="3386138" y="2965451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Line 293"/>
                <p:cNvSpPr>
                  <a:spLocks noChangeShapeType="1"/>
                </p:cNvSpPr>
                <p:nvPr/>
              </p:nvSpPr>
              <p:spPr bwMode="auto">
                <a:xfrm flipH="1">
                  <a:off x="3373438" y="2981326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Line 294"/>
                <p:cNvSpPr>
                  <a:spLocks noChangeShapeType="1"/>
                </p:cNvSpPr>
                <p:nvPr/>
              </p:nvSpPr>
              <p:spPr bwMode="auto">
                <a:xfrm>
                  <a:off x="3400425" y="2965451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9" name="Line 295"/>
                <p:cNvSpPr>
                  <a:spLocks noChangeShapeType="1"/>
                </p:cNvSpPr>
                <p:nvPr/>
              </p:nvSpPr>
              <p:spPr bwMode="auto">
                <a:xfrm flipH="1">
                  <a:off x="3386138" y="2981326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Line 296"/>
                <p:cNvSpPr>
                  <a:spLocks noChangeShapeType="1"/>
                </p:cNvSpPr>
                <p:nvPr/>
              </p:nvSpPr>
              <p:spPr bwMode="auto">
                <a:xfrm>
                  <a:off x="3430588" y="2965451"/>
                  <a:ext cx="0" cy="26988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Line 297"/>
                <p:cNvSpPr>
                  <a:spLocks noChangeShapeType="1"/>
                </p:cNvSpPr>
                <p:nvPr/>
              </p:nvSpPr>
              <p:spPr bwMode="auto">
                <a:xfrm flipH="1">
                  <a:off x="3417888" y="2981326"/>
                  <a:ext cx="23813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Line 298"/>
                <p:cNvSpPr>
                  <a:spLocks noChangeShapeType="1"/>
                </p:cNvSpPr>
                <p:nvPr/>
              </p:nvSpPr>
              <p:spPr bwMode="auto">
                <a:xfrm>
                  <a:off x="3562350" y="3844926"/>
                  <a:ext cx="0" cy="23813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Line 299"/>
                <p:cNvSpPr>
                  <a:spLocks noChangeShapeType="1"/>
                </p:cNvSpPr>
                <p:nvPr/>
              </p:nvSpPr>
              <p:spPr bwMode="auto">
                <a:xfrm flipH="1">
                  <a:off x="3546475" y="3856038"/>
                  <a:ext cx="26988" cy="0"/>
                </a:xfrm>
                <a:prstGeom prst="line">
                  <a:avLst/>
                </a:prstGeom>
                <a:noFill/>
                <a:ln w="9525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720725" y="2046288"/>
                <a:ext cx="3276600" cy="2768600"/>
                <a:chOff x="720725" y="2046288"/>
                <a:chExt cx="3276600" cy="2768600"/>
              </a:xfrm>
            </p:grpSpPr>
            <p:sp>
              <p:nvSpPr>
                <p:cNvPr id="206" name="Line 300"/>
                <p:cNvSpPr>
                  <a:spLocks noChangeShapeType="1"/>
                </p:cNvSpPr>
                <p:nvPr/>
              </p:nvSpPr>
              <p:spPr bwMode="auto">
                <a:xfrm>
                  <a:off x="94138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Line 301"/>
                <p:cNvSpPr>
                  <a:spLocks noChangeShapeType="1"/>
                </p:cNvSpPr>
                <p:nvPr/>
              </p:nvSpPr>
              <p:spPr bwMode="auto">
                <a:xfrm flipH="1">
                  <a:off x="720725" y="4733926"/>
                  <a:ext cx="508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Line 302"/>
                <p:cNvSpPr>
                  <a:spLocks noChangeShapeType="1"/>
                </p:cNvSpPr>
                <p:nvPr/>
              </p:nvSpPr>
              <p:spPr bwMode="auto">
                <a:xfrm flipH="1">
                  <a:off x="720725" y="4205288"/>
                  <a:ext cx="508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720725" y="3673476"/>
                  <a:ext cx="508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Line 304"/>
                <p:cNvSpPr>
                  <a:spLocks noChangeShapeType="1"/>
                </p:cNvSpPr>
                <p:nvPr/>
              </p:nvSpPr>
              <p:spPr bwMode="auto">
                <a:xfrm flipH="1">
                  <a:off x="720725" y="3144838"/>
                  <a:ext cx="508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Line 305"/>
                <p:cNvSpPr>
                  <a:spLocks noChangeShapeType="1"/>
                </p:cNvSpPr>
                <p:nvPr/>
              </p:nvSpPr>
              <p:spPr bwMode="auto">
                <a:xfrm flipH="1">
                  <a:off x="720725" y="2616201"/>
                  <a:ext cx="508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Line 306"/>
                <p:cNvSpPr>
                  <a:spLocks noChangeShapeType="1"/>
                </p:cNvSpPr>
                <p:nvPr/>
              </p:nvSpPr>
              <p:spPr bwMode="auto">
                <a:xfrm>
                  <a:off x="118903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Line 307"/>
                <p:cNvSpPr>
                  <a:spLocks noChangeShapeType="1"/>
                </p:cNvSpPr>
                <p:nvPr/>
              </p:nvSpPr>
              <p:spPr bwMode="auto">
                <a:xfrm>
                  <a:off x="1439863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Line 308"/>
                <p:cNvSpPr>
                  <a:spLocks noChangeShapeType="1"/>
                </p:cNvSpPr>
                <p:nvPr/>
              </p:nvSpPr>
              <p:spPr bwMode="auto">
                <a:xfrm>
                  <a:off x="169068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Line 309"/>
                <p:cNvSpPr>
                  <a:spLocks noChangeShapeType="1"/>
                </p:cNvSpPr>
                <p:nvPr/>
              </p:nvSpPr>
              <p:spPr bwMode="auto">
                <a:xfrm>
                  <a:off x="193833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Line 310"/>
                <p:cNvSpPr>
                  <a:spLocks noChangeShapeType="1"/>
                </p:cNvSpPr>
                <p:nvPr/>
              </p:nvSpPr>
              <p:spPr bwMode="auto">
                <a:xfrm>
                  <a:off x="2189163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Line 311"/>
                <p:cNvSpPr>
                  <a:spLocks noChangeShapeType="1"/>
                </p:cNvSpPr>
                <p:nvPr/>
              </p:nvSpPr>
              <p:spPr bwMode="auto">
                <a:xfrm>
                  <a:off x="243998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Line 312"/>
                <p:cNvSpPr>
                  <a:spLocks noChangeShapeType="1"/>
                </p:cNvSpPr>
                <p:nvPr/>
              </p:nvSpPr>
              <p:spPr bwMode="auto">
                <a:xfrm>
                  <a:off x="268763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Line 313"/>
                <p:cNvSpPr>
                  <a:spLocks noChangeShapeType="1"/>
                </p:cNvSpPr>
                <p:nvPr/>
              </p:nvSpPr>
              <p:spPr bwMode="auto">
                <a:xfrm>
                  <a:off x="2938463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Line 314"/>
                <p:cNvSpPr>
                  <a:spLocks noChangeShapeType="1"/>
                </p:cNvSpPr>
                <p:nvPr/>
              </p:nvSpPr>
              <p:spPr bwMode="auto">
                <a:xfrm>
                  <a:off x="318928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315"/>
                <p:cNvSpPr>
                  <a:spLocks noChangeShapeType="1"/>
                </p:cNvSpPr>
                <p:nvPr/>
              </p:nvSpPr>
              <p:spPr bwMode="auto">
                <a:xfrm>
                  <a:off x="343693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316"/>
                <p:cNvSpPr>
                  <a:spLocks noChangeShapeType="1"/>
                </p:cNvSpPr>
                <p:nvPr/>
              </p:nvSpPr>
              <p:spPr bwMode="auto">
                <a:xfrm>
                  <a:off x="3687763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Line 334"/>
                <p:cNvSpPr>
                  <a:spLocks noChangeShapeType="1"/>
                </p:cNvSpPr>
                <p:nvPr/>
              </p:nvSpPr>
              <p:spPr bwMode="auto">
                <a:xfrm>
                  <a:off x="393858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771525" y="2046288"/>
                  <a:ext cx="0" cy="2717800"/>
                </a:xfrm>
                <a:prstGeom prst="line">
                  <a:avLst/>
                </a:prstGeom>
                <a:noFill/>
                <a:ln w="12700" cap="sq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336"/>
                <p:cNvSpPr>
                  <a:spLocks noChangeShapeType="1"/>
                </p:cNvSpPr>
                <p:nvPr/>
              </p:nvSpPr>
              <p:spPr bwMode="auto">
                <a:xfrm>
                  <a:off x="771525" y="4764088"/>
                  <a:ext cx="3225800" cy="0"/>
                </a:xfrm>
                <a:prstGeom prst="line">
                  <a:avLst/>
                </a:prstGeom>
                <a:noFill/>
                <a:ln w="12700" cap="sq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337"/>
                <p:cNvSpPr>
                  <a:spLocks noChangeShapeType="1"/>
                </p:cNvSpPr>
                <p:nvPr/>
              </p:nvSpPr>
              <p:spPr bwMode="auto">
                <a:xfrm flipH="1">
                  <a:off x="720725" y="2084388"/>
                  <a:ext cx="508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944563" y="2101851"/>
                <a:ext cx="2668588" cy="1670051"/>
                <a:chOff x="944563" y="2101851"/>
                <a:chExt cx="2668588" cy="1670051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1138238" y="2111376"/>
                  <a:ext cx="2474913" cy="1660526"/>
                  <a:chOff x="1138238" y="2111376"/>
                  <a:chExt cx="2474913" cy="1660526"/>
                </a:xfrm>
              </p:grpSpPr>
              <p:sp>
                <p:nvSpPr>
                  <p:cNvPr id="120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3600451" y="37449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Line 4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86163" y="376078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3570288" y="37449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Line 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56001" y="376078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3532188" y="37449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Line 4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16313" y="376078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" name="Line 472"/>
                  <p:cNvSpPr>
                    <a:spLocks noChangeShapeType="1"/>
                  </p:cNvSpPr>
                  <p:nvPr/>
                </p:nvSpPr>
                <p:spPr bwMode="auto">
                  <a:xfrm>
                    <a:off x="3394076" y="37449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" name="Line 4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2963" y="3760789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3341688" y="37449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Line 4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376078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" name="Line 476"/>
                  <p:cNvSpPr>
                    <a:spLocks noChangeShapeType="1"/>
                  </p:cNvSpPr>
                  <p:nvPr/>
                </p:nvSpPr>
                <p:spPr bwMode="auto">
                  <a:xfrm>
                    <a:off x="3241676" y="37449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" name="Line 4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0563" y="376078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3200401" y="37449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" name="Line 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9288" y="3760789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3186113" y="37449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" name="Line 4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73413" y="3760789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3170238" y="37449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" name="Line 4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59126" y="376078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3101976" y="37449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Line 4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90863" y="376078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3090863" y="37449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Line 4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74988" y="376078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2997201" y="36766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Line 4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86088" y="36893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2986088" y="36766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Line 4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0213" y="36893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6" name="Line 492"/>
                  <p:cNvSpPr>
                    <a:spLocks noChangeShapeType="1"/>
                  </p:cNvSpPr>
                  <p:nvPr/>
                </p:nvSpPr>
                <p:spPr bwMode="auto">
                  <a:xfrm>
                    <a:off x="2965451" y="36766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7" name="Line 4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52751" y="36893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2935288" y="36766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Line 4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2588" y="36893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2901951" y="36766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Line 4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0838" y="36893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2840038" y="36290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Line 4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27338" y="36417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4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2809876" y="35814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Line 5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97176" y="35941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2779713" y="3497264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Line 5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68601" y="35099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2762251" y="34528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Line 5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46376" y="34671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2719388" y="3411539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Line 5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8276" y="34226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Line 508"/>
                  <p:cNvSpPr>
                    <a:spLocks noChangeShapeType="1"/>
                  </p:cNvSpPr>
                  <p:nvPr/>
                </p:nvSpPr>
                <p:spPr bwMode="auto">
                  <a:xfrm>
                    <a:off x="2695576" y="3411539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Line 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84463" y="34226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2687638" y="3411539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Line 5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71763" y="34226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Line 512"/>
                  <p:cNvSpPr>
                    <a:spLocks noChangeShapeType="1"/>
                  </p:cNvSpPr>
                  <p:nvPr/>
                </p:nvSpPr>
                <p:spPr bwMode="auto">
                  <a:xfrm>
                    <a:off x="2620963" y="334486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Line 5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09851" y="33575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2606676" y="334486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Line 5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5563" y="33575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2565401" y="334486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Line 5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2701" y="3357564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2555876" y="334486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Line 5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763" y="33575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2546351" y="3316289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Line 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2063" y="33274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2511426" y="3316289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Line 5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98726" y="33274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2511426" y="32893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Line 5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98726" y="330041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2386013" y="3100389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1" name="Line 5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71726" y="3113089"/>
                    <a:ext cx="25400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2355851" y="29956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" name="Line 5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4738" y="301148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2251076" y="2941639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Line 5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39963" y="2954339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" name="Line 532"/>
                  <p:cNvSpPr>
                    <a:spLocks noChangeShapeType="1"/>
                  </p:cNvSpPr>
                  <p:nvPr/>
                </p:nvSpPr>
                <p:spPr bwMode="auto">
                  <a:xfrm>
                    <a:off x="2124076" y="2759076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7" name="Line 5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11376" y="277177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8" name="Line 534"/>
                  <p:cNvSpPr>
                    <a:spLocks noChangeShapeType="1"/>
                  </p:cNvSpPr>
                  <p:nvPr/>
                </p:nvSpPr>
                <p:spPr bwMode="auto">
                  <a:xfrm>
                    <a:off x="1884363" y="253206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" name="Line 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3251" y="2547939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" name="Line 536"/>
                  <p:cNvSpPr>
                    <a:spLocks noChangeShapeType="1"/>
                  </p:cNvSpPr>
                  <p:nvPr/>
                </p:nvSpPr>
                <p:spPr bwMode="auto">
                  <a:xfrm>
                    <a:off x="1830388" y="2506664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" name="Line 5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19276" y="251777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1819276" y="2506664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Line 5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03401" y="251777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Line 540"/>
                  <p:cNvSpPr>
                    <a:spLocks noChangeShapeType="1"/>
                  </p:cNvSpPr>
                  <p:nvPr/>
                </p:nvSpPr>
                <p:spPr bwMode="auto">
                  <a:xfrm>
                    <a:off x="1500188" y="22606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Line 5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87488" y="22733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Line 542"/>
                  <p:cNvSpPr>
                    <a:spLocks noChangeShapeType="1"/>
                  </p:cNvSpPr>
                  <p:nvPr/>
                </p:nvSpPr>
                <p:spPr bwMode="auto">
                  <a:xfrm>
                    <a:off x="1368426" y="216217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Line 5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55726" y="217487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Line 544"/>
                  <p:cNvSpPr>
                    <a:spLocks noChangeShapeType="1"/>
                  </p:cNvSpPr>
                  <p:nvPr/>
                </p:nvSpPr>
                <p:spPr bwMode="auto">
                  <a:xfrm>
                    <a:off x="1150938" y="211137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Line 5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8238" y="21272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Line 547"/>
                  <p:cNvSpPr>
                    <a:spLocks noChangeShapeType="1"/>
                  </p:cNvSpPr>
                  <p:nvPr/>
                </p:nvSpPr>
                <p:spPr bwMode="auto">
                  <a:xfrm>
                    <a:off x="2663825" y="3411538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51125" y="34226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Line 549"/>
                  <p:cNvSpPr>
                    <a:spLocks noChangeShapeType="1"/>
                  </p:cNvSpPr>
                  <p:nvPr/>
                </p:nvSpPr>
                <p:spPr bwMode="auto">
                  <a:xfrm>
                    <a:off x="2643188" y="3411538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Line 5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30488" y="34226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Line 551"/>
                  <p:cNvSpPr>
                    <a:spLocks noChangeShapeType="1"/>
                  </p:cNvSpPr>
                  <p:nvPr/>
                </p:nvSpPr>
                <p:spPr bwMode="auto">
                  <a:xfrm>
                    <a:off x="2633663" y="33782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Line 5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20963" y="33909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9" name="Freeform 553"/>
                <p:cNvSpPr>
                  <a:spLocks/>
                </p:cNvSpPr>
                <p:nvPr/>
              </p:nvSpPr>
              <p:spPr bwMode="auto">
                <a:xfrm>
                  <a:off x="944563" y="2101851"/>
                  <a:ext cx="2655888" cy="1658938"/>
                </a:xfrm>
                <a:custGeom>
                  <a:avLst/>
                  <a:gdLst>
                    <a:gd name="T0" fmla="*/ 1331 w 1673"/>
                    <a:gd name="T1" fmla="*/ 1045 h 1045"/>
                    <a:gd name="T2" fmla="*/ 1228 w 1673"/>
                    <a:gd name="T3" fmla="*/ 1000 h 1045"/>
                    <a:gd name="T4" fmla="*/ 1184 w 1673"/>
                    <a:gd name="T5" fmla="*/ 970 h 1045"/>
                    <a:gd name="T6" fmla="*/ 1164 w 1673"/>
                    <a:gd name="T7" fmla="*/ 940 h 1045"/>
                    <a:gd name="T8" fmla="*/ 1160 w 1673"/>
                    <a:gd name="T9" fmla="*/ 915 h 1045"/>
                    <a:gd name="T10" fmla="*/ 1145 w 1673"/>
                    <a:gd name="T11" fmla="*/ 887 h 1045"/>
                    <a:gd name="T12" fmla="*/ 1137 w 1673"/>
                    <a:gd name="T13" fmla="*/ 859 h 1045"/>
                    <a:gd name="T14" fmla="*/ 1070 w 1673"/>
                    <a:gd name="T15" fmla="*/ 832 h 1045"/>
                    <a:gd name="T16" fmla="*/ 1055 w 1673"/>
                    <a:gd name="T17" fmla="*/ 812 h 1045"/>
                    <a:gd name="T18" fmla="*/ 1009 w 1673"/>
                    <a:gd name="T19" fmla="*/ 789 h 1045"/>
                    <a:gd name="T20" fmla="*/ 985 w 1673"/>
                    <a:gd name="T21" fmla="*/ 774 h 1045"/>
                    <a:gd name="T22" fmla="*/ 979 w 1673"/>
                    <a:gd name="T23" fmla="*/ 744 h 1045"/>
                    <a:gd name="T24" fmla="*/ 938 w 1673"/>
                    <a:gd name="T25" fmla="*/ 721 h 1045"/>
                    <a:gd name="T26" fmla="*/ 930 w 1673"/>
                    <a:gd name="T27" fmla="*/ 706 h 1045"/>
                    <a:gd name="T28" fmla="*/ 930 w 1673"/>
                    <a:gd name="T29" fmla="*/ 670 h 1045"/>
                    <a:gd name="T30" fmla="*/ 919 w 1673"/>
                    <a:gd name="T31" fmla="*/ 650 h 1045"/>
                    <a:gd name="T32" fmla="*/ 910 w 1673"/>
                    <a:gd name="T33" fmla="*/ 638 h 1045"/>
                    <a:gd name="T34" fmla="*/ 904 w 1673"/>
                    <a:gd name="T35" fmla="*/ 621 h 1045"/>
                    <a:gd name="T36" fmla="*/ 891 w 1673"/>
                    <a:gd name="T37" fmla="*/ 571 h 1045"/>
                    <a:gd name="T38" fmla="*/ 878 w 1673"/>
                    <a:gd name="T39" fmla="*/ 554 h 1045"/>
                    <a:gd name="T40" fmla="*/ 863 w 1673"/>
                    <a:gd name="T41" fmla="*/ 537 h 1045"/>
                    <a:gd name="T42" fmla="*/ 814 w 1673"/>
                    <a:gd name="T43" fmla="*/ 531 h 1045"/>
                    <a:gd name="T44" fmla="*/ 806 w 1673"/>
                    <a:gd name="T45" fmla="*/ 522 h 1045"/>
                    <a:gd name="T46" fmla="*/ 803 w 1673"/>
                    <a:gd name="T47" fmla="*/ 486 h 1045"/>
                    <a:gd name="T48" fmla="*/ 793 w 1673"/>
                    <a:gd name="T49" fmla="*/ 473 h 1045"/>
                    <a:gd name="T50" fmla="*/ 786 w 1673"/>
                    <a:gd name="T51" fmla="*/ 450 h 1045"/>
                    <a:gd name="T52" fmla="*/ 782 w 1673"/>
                    <a:gd name="T53" fmla="*/ 439 h 1045"/>
                    <a:gd name="T54" fmla="*/ 773 w 1673"/>
                    <a:gd name="T55" fmla="*/ 420 h 1045"/>
                    <a:gd name="T56" fmla="*/ 701 w 1673"/>
                    <a:gd name="T57" fmla="*/ 405 h 1045"/>
                    <a:gd name="T58" fmla="*/ 696 w 1673"/>
                    <a:gd name="T59" fmla="*/ 360 h 1045"/>
                    <a:gd name="T60" fmla="*/ 688 w 1673"/>
                    <a:gd name="T61" fmla="*/ 343 h 1045"/>
                    <a:gd name="T62" fmla="*/ 671 w 1673"/>
                    <a:gd name="T63" fmla="*/ 311 h 1045"/>
                    <a:gd name="T64" fmla="*/ 650 w 1673"/>
                    <a:gd name="T65" fmla="*/ 294 h 1045"/>
                    <a:gd name="T66" fmla="*/ 609 w 1673"/>
                    <a:gd name="T67" fmla="*/ 281 h 1045"/>
                    <a:gd name="T68" fmla="*/ 583 w 1673"/>
                    <a:gd name="T69" fmla="*/ 262 h 1045"/>
                    <a:gd name="T70" fmla="*/ 536 w 1673"/>
                    <a:gd name="T71" fmla="*/ 247 h 1045"/>
                    <a:gd name="T72" fmla="*/ 528 w 1673"/>
                    <a:gd name="T73" fmla="*/ 245 h 1045"/>
                    <a:gd name="T74" fmla="*/ 521 w 1673"/>
                    <a:gd name="T75" fmla="*/ 232 h 1045"/>
                    <a:gd name="T76" fmla="*/ 509 w 1673"/>
                    <a:gd name="T77" fmla="*/ 217 h 1045"/>
                    <a:gd name="T78" fmla="*/ 485 w 1673"/>
                    <a:gd name="T79" fmla="*/ 200 h 1045"/>
                    <a:gd name="T80" fmla="*/ 472 w 1673"/>
                    <a:gd name="T81" fmla="*/ 187 h 1045"/>
                    <a:gd name="T82" fmla="*/ 429 w 1673"/>
                    <a:gd name="T83" fmla="*/ 170 h 1045"/>
                    <a:gd name="T84" fmla="*/ 397 w 1673"/>
                    <a:gd name="T85" fmla="*/ 155 h 1045"/>
                    <a:gd name="T86" fmla="*/ 378 w 1673"/>
                    <a:gd name="T87" fmla="*/ 140 h 1045"/>
                    <a:gd name="T88" fmla="*/ 361 w 1673"/>
                    <a:gd name="T89" fmla="*/ 125 h 1045"/>
                    <a:gd name="T90" fmla="*/ 333 w 1673"/>
                    <a:gd name="T91" fmla="*/ 108 h 1045"/>
                    <a:gd name="T92" fmla="*/ 299 w 1673"/>
                    <a:gd name="T93" fmla="*/ 91 h 1045"/>
                    <a:gd name="T94" fmla="*/ 276 w 1673"/>
                    <a:gd name="T95" fmla="*/ 76 h 1045"/>
                    <a:gd name="T96" fmla="*/ 218 w 1673"/>
                    <a:gd name="T97" fmla="*/ 46 h 1045"/>
                    <a:gd name="T98" fmla="*/ 165 w 1673"/>
                    <a:gd name="T99" fmla="*/ 31 h 1045"/>
                    <a:gd name="T100" fmla="*/ 113 w 1673"/>
                    <a:gd name="T101" fmla="*/ 14 h 1045"/>
                    <a:gd name="T102" fmla="*/ 100 w 1673"/>
                    <a:gd name="T103" fmla="*/ 0 h 10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673" h="1045">
                      <a:moveTo>
                        <a:pt x="1673" y="1045"/>
                      </a:moveTo>
                      <a:lnTo>
                        <a:pt x="1331" y="1045"/>
                      </a:lnTo>
                      <a:lnTo>
                        <a:pt x="1331" y="1000"/>
                      </a:lnTo>
                      <a:lnTo>
                        <a:pt x="1228" y="1000"/>
                      </a:lnTo>
                      <a:lnTo>
                        <a:pt x="1228" y="970"/>
                      </a:lnTo>
                      <a:lnTo>
                        <a:pt x="1184" y="970"/>
                      </a:lnTo>
                      <a:lnTo>
                        <a:pt x="1184" y="940"/>
                      </a:lnTo>
                      <a:lnTo>
                        <a:pt x="1164" y="940"/>
                      </a:lnTo>
                      <a:lnTo>
                        <a:pt x="1164" y="915"/>
                      </a:lnTo>
                      <a:lnTo>
                        <a:pt x="1160" y="915"/>
                      </a:lnTo>
                      <a:lnTo>
                        <a:pt x="1160" y="887"/>
                      </a:lnTo>
                      <a:lnTo>
                        <a:pt x="1145" y="887"/>
                      </a:lnTo>
                      <a:lnTo>
                        <a:pt x="1145" y="859"/>
                      </a:lnTo>
                      <a:lnTo>
                        <a:pt x="1137" y="859"/>
                      </a:lnTo>
                      <a:lnTo>
                        <a:pt x="1137" y="832"/>
                      </a:lnTo>
                      <a:lnTo>
                        <a:pt x="1070" y="832"/>
                      </a:lnTo>
                      <a:lnTo>
                        <a:pt x="1070" y="812"/>
                      </a:lnTo>
                      <a:lnTo>
                        <a:pt x="1055" y="812"/>
                      </a:lnTo>
                      <a:lnTo>
                        <a:pt x="1055" y="789"/>
                      </a:lnTo>
                      <a:lnTo>
                        <a:pt x="1009" y="789"/>
                      </a:lnTo>
                      <a:lnTo>
                        <a:pt x="1009" y="774"/>
                      </a:lnTo>
                      <a:lnTo>
                        <a:pt x="985" y="774"/>
                      </a:lnTo>
                      <a:lnTo>
                        <a:pt x="985" y="744"/>
                      </a:lnTo>
                      <a:lnTo>
                        <a:pt x="979" y="744"/>
                      </a:lnTo>
                      <a:lnTo>
                        <a:pt x="979" y="721"/>
                      </a:lnTo>
                      <a:lnTo>
                        <a:pt x="938" y="721"/>
                      </a:lnTo>
                      <a:lnTo>
                        <a:pt x="938" y="706"/>
                      </a:lnTo>
                      <a:lnTo>
                        <a:pt x="930" y="706"/>
                      </a:lnTo>
                      <a:lnTo>
                        <a:pt x="930" y="685"/>
                      </a:lnTo>
                      <a:lnTo>
                        <a:pt x="930" y="670"/>
                      </a:lnTo>
                      <a:lnTo>
                        <a:pt x="919" y="670"/>
                      </a:lnTo>
                      <a:lnTo>
                        <a:pt x="919" y="650"/>
                      </a:lnTo>
                      <a:lnTo>
                        <a:pt x="910" y="650"/>
                      </a:lnTo>
                      <a:lnTo>
                        <a:pt x="910" y="638"/>
                      </a:lnTo>
                      <a:lnTo>
                        <a:pt x="904" y="638"/>
                      </a:lnTo>
                      <a:lnTo>
                        <a:pt x="904" y="621"/>
                      </a:lnTo>
                      <a:lnTo>
                        <a:pt x="891" y="621"/>
                      </a:lnTo>
                      <a:lnTo>
                        <a:pt x="891" y="571"/>
                      </a:lnTo>
                      <a:lnTo>
                        <a:pt x="878" y="571"/>
                      </a:lnTo>
                      <a:lnTo>
                        <a:pt x="878" y="554"/>
                      </a:lnTo>
                      <a:lnTo>
                        <a:pt x="863" y="554"/>
                      </a:lnTo>
                      <a:lnTo>
                        <a:pt x="863" y="537"/>
                      </a:lnTo>
                      <a:lnTo>
                        <a:pt x="814" y="537"/>
                      </a:lnTo>
                      <a:lnTo>
                        <a:pt x="814" y="531"/>
                      </a:lnTo>
                      <a:lnTo>
                        <a:pt x="806" y="531"/>
                      </a:lnTo>
                      <a:lnTo>
                        <a:pt x="806" y="522"/>
                      </a:lnTo>
                      <a:lnTo>
                        <a:pt x="803" y="522"/>
                      </a:lnTo>
                      <a:lnTo>
                        <a:pt x="803" y="486"/>
                      </a:lnTo>
                      <a:lnTo>
                        <a:pt x="793" y="486"/>
                      </a:lnTo>
                      <a:lnTo>
                        <a:pt x="793" y="473"/>
                      </a:lnTo>
                      <a:lnTo>
                        <a:pt x="786" y="473"/>
                      </a:lnTo>
                      <a:lnTo>
                        <a:pt x="786" y="450"/>
                      </a:lnTo>
                      <a:lnTo>
                        <a:pt x="782" y="450"/>
                      </a:lnTo>
                      <a:lnTo>
                        <a:pt x="782" y="439"/>
                      </a:lnTo>
                      <a:lnTo>
                        <a:pt x="773" y="439"/>
                      </a:lnTo>
                      <a:lnTo>
                        <a:pt x="773" y="420"/>
                      </a:lnTo>
                      <a:lnTo>
                        <a:pt x="701" y="420"/>
                      </a:lnTo>
                      <a:lnTo>
                        <a:pt x="701" y="405"/>
                      </a:lnTo>
                      <a:lnTo>
                        <a:pt x="696" y="405"/>
                      </a:lnTo>
                      <a:lnTo>
                        <a:pt x="696" y="360"/>
                      </a:lnTo>
                      <a:lnTo>
                        <a:pt x="688" y="360"/>
                      </a:lnTo>
                      <a:lnTo>
                        <a:pt x="688" y="343"/>
                      </a:lnTo>
                      <a:lnTo>
                        <a:pt x="671" y="343"/>
                      </a:lnTo>
                      <a:lnTo>
                        <a:pt x="671" y="311"/>
                      </a:lnTo>
                      <a:lnTo>
                        <a:pt x="650" y="311"/>
                      </a:lnTo>
                      <a:lnTo>
                        <a:pt x="650" y="294"/>
                      </a:lnTo>
                      <a:lnTo>
                        <a:pt x="609" y="294"/>
                      </a:lnTo>
                      <a:lnTo>
                        <a:pt x="609" y="281"/>
                      </a:lnTo>
                      <a:lnTo>
                        <a:pt x="583" y="281"/>
                      </a:lnTo>
                      <a:lnTo>
                        <a:pt x="583" y="262"/>
                      </a:lnTo>
                      <a:lnTo>
                        <a:pt x="536" y="262"/>
                      </a:lnTo>
                      <a:lnTo>
                        <a:pt x="536" y="247"/>
                      </a:lnTo>
                      <a:lnTo>
                        <a:pt x="528" y="247"/>
                      </a:lnTo>
                      <a:lnTo>
                        <a:pt x="528" y="245"/>
                      </a:lnTo>
                      <a:lnTo>
                        <a:pt x="528" y="232"/>
                      </a:lnTo>
                      <a:lnTo>
                        <a:pt x="521" y="232"/>
                      </a:lnTo>
                      <a:lnTo>
                        <a:pt x="521" y="217"/>
                      </a:lnTo>
                      <a:lnTo>
                        <a:pt x="509" y="217"/>
                      </a:lnTo>
                      <a:lnTo>
                        <a:pt x="509" y="200"/>
                      </a:lnTo>
                      <a:lnTo>
                        <a:pt x="485" y="200"/>
                      </a:lnTo>
                      <a:lnTo>
                        <a:pt x="485" y="187"/>
                      </a:lnTo>
                      <a:lnTo>
                        <a:pt x="472" y="187"/>
                      </a:lnTo>
                      <a:lnTo>
                        <a:pt x="472" y="170"/>
                      </a:lnTo>
                      <a:lnTo>
                        <a:pt x="429" y="170"/>
                      </a:lnTo>
                      <a:lnTo>
                        <a:pt x="429" y="155"/>
                      </a:lnTo>
                      <a:lnTo>
                        <a:pt x="397" y="155"/>
                      </a:lnTo>
                      <a:lnTo>
                        <a:pt x="397" y="140"/>
                      </a:lnTo>
                      <a:lnTo>
                        <a:pt x="378" y="140"/>
                      </a:lnTo>
                      <a:lnTo>
                        <a:pt x="378" y="125"/>
                      </a:lnTo>
                      <a:lnTo>
                        <a:pt x="361" y="125"/>
                      </a:lnTo>
                      <a:lnTo>
                        <a:pt x="361" y="108"/>
                      </a:lnTo>
                      <a:lnTo>
                        <a:pt x="333" y="108"/>
                      </a:lnTo>
                      <a:lnTo>
                        <a:pt x="333" y="91"/>
                      </a:lnTo>
                      <a:lnTo>
                        <a:pt x="299" y="91"/>
                      </a:lnTo>
                      <a:lnTo>
                        <a:pt x="299" y="76"/>
                      </a:lnTo>
                      <a:lnTo>
                        <a:pt x="276" y="76"/>
                      </a:lnTo>
                      <a:lnTo>
                        <a:pt x="276" y="46"/>
                      </a:lnTo>
                      <a:lnTo>
                        <a:pt x="218" y="46"/>
                      </a:lnTo>
                      <a:lnTo>
                        <a:pt x="218" y="31"/>
                      </a:lnTo>
                      <a:lnTo>
                        <a:pt x="165" y="31"/>
                      </a:lnTo>
                      <a:lnTo>
                        <a:pt x="165" y="14"/>
                      </a:lnTo>
                      <a:lnTo>
                        <a:pt x="113" y="14"/>
                      </a:lnTo>
                      <a:lnTo>
                        <a:pt x="100" y="14"/>
                      </a:lnTo>
                      <a:lnTo>
                        <a:pt x="10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947738" y="2087563"/>
                <a:ext cx="2387600" cy="1924051"/>
                <a:chOff x="947738" y="2087563"/>
                <a:chExt cx="2387600" cy="1924051"/>
              </a:xfrm>
            </p:grpSpPr>
            <p:sp>
              <p:nvSpPr>
                <p:cNvPr id="68" name="Freeform 700"/>
                <p:cNvSpPr>
                  <a:spLocks/>
                </p:cNvSpPr>
                <p:nvPr/>
              </p:nvSpPr>
              <p:spPr bwMode="auto">
                <a:xfrm>
                  <a:off x="947738" y="2101851"/>
                  <a:ext cx="2381250" cy="1895475"/>
                </a:xfrm>
                <a:custGeom>
                  <a:avLst/>
                  <a:gdLst>
                    <a:gd name="T0" fmla="*/ 1434 w 1500"/>
                    <a:gd name="T1" fmla="*/ 1194 h 1194"/>
                    <a:gd name="T2" fmla="*/ 1184 w 1500"/>
                    <a:gd name="T3" fmla="*/ 1037 h 1194"/>
                    <a:gd name="T4" fmla="*/ 1101 w 1500"/>
                    <a:gd name="T5" fmla="*/ 996 h 1194"/>
                    <a:gd name="T6" fmla="*/ 1054 w 1500"/>
                    <a:gd name="T7" fmla="*/ 964 h 1194"/>
                    <a:gd name="T8" fmla="*/ 1038 w 1500"/>
                    <a:gd name="T9" fmla="*/ 932 h 1194"/>
                    <a:gd name="T10" fmla="*/ 975 w 1500"/>
                    <a:gd name="T11" fmla="*/ 902 h 1194"/>
                    <a:gd name="T12" fmla="*/ 970 w 1500"/>
                    <a:gd name="T13" fmla="*/ 845 h 1194"/>
                    <a:gd name="T14" fmla="*/ 938 w 1500"/>
                    <a:gd name="T15" fmla="*/ 817 h 1194"/>
                    <a:gd name="T16" fmla="*/ 927 w 1500"/>
                    <a:gd name="T17" fmla="*/ 789 h 1194"/>
                    <a:gd name="T18" fmla="*/ 908 w 1500"/>
                    <a:gd name="T19" fmla="*/ 712 h 1194"/>
                    <a:gd name="T20" fmla="*/ 893 w 1500"/>
                    <a:gd name="T21" fmla="*/ 657 h 1194"/>
                    <a:gd name="T22" fmla="*/ 857 w 1500"/>
                    <a:gd name="T23" fmla="*/ 627 h 1194"/>
                    <a:gd name="T24" fmla="*/ 831 w 1500"/>
                    <a:gd name="T25" fmla="*/ 601 h 1194"/>
                    <a:gd name="T26" fmla="*/ 776 w 1500"/>
                    <a:gd name="T27" fmla="*/ 573 h 1194"/>
                    <a:gd name="T28" fmla="*/ 754 w 1500"/>
                    <a:gd name="T29" fmla="*/ 548 h 1194"/>
                    <a:gd name="T30" fmla="*/ 677 w 1500"/>
                    <a:gd name="T31" fmla="*/ 522 h 1194"/>
                    <a:gd name="T32" fmla="*/ 656 w 1500"/>
                    <a:gd name="T33" fmla="*/ 495 h 1194"/>
                    <a:gd name="T34" fmla="*/ 645 w 1500"/>
                    <a:gd name="T35" fmla="*/ 441 h 1194"/>
                    <a:gd name="T36" fmla="*/ 635 w 1500"/>
                    <a:gd name="T37" fmla="*/ 422 h 1194"/>
                    <a:gd name="T38" fmla="*/ 603 w 1500"/>
                    <a:gd name="T39" fmla="*/ 364 h 1194"/>
                    <a:gd name="T40" fmla="*/ 598 w 1500"/>
                    <a:gd name="T41" fmla="*/ 335 h 1194"/>
                    <a:gd name="T42" fmla="*/ 554 w 1500"/>
                    <a:gd name="T43" fmla="*/ 283 h 1194"/>
                    <a:gd name="T44" fmla="*/ 536 w 1500"/>
                    <a:gd name="T45" fmla="*/ 258 h 1194"/>
                    <a:gd name="T46" fmla="*/ 513 w 1500"/>
                    <a:gd name="T47" fmla="*/ 232 h 1194"/>
                    <a:gd name="T48" fmla="*/ 507 w 1500"/>
                    <a:gd name="T49" fmla="*/ 204 h 1194"/>
                    <a:gd name="T50" fmla="*/ 490 w 1500"/>
                    <a:gd name="T51" fmla="*/ 181 h 1194"/>
                    <a:gd name="T52" fmla="*/ 449 w 1500"/>
                    <a:gd name="T53" fmla="*/ 153 h 1194"/>
                    <a:gd name="T54" fmla="*/ 440 w 1500"/>
                    <a:gd name="T55" fmla="*/ 147 h 1194"/>
                    <a:gd name="T56" fmla="*/ 434 w 1500"/>
                    <a:gd name="T57" fmla="*/ 130 h 1194"/>
                    <a:gd name="T58" fmla="*/ 427 w 1500"/>
                    <a:gd name="T59" fmla="*/ 102 h 1194"/>
                    <a:gd name="T60" fmla="*/ 408 w 1500"/>
                    <a:gd name="T61" fmla="*/ 78 h 1194"/>
                    <a:gd name="T62" fmla="*/ 404 w 1500"/>
                    <a:gd name="T63" fmla="*/ 49 h 1194"/>
                    <a:gd name="T64" fmla="*/ 299 w 1500"/>
                    <a:gd name="T65" fmla="*/ 25 h 1194"/>
                    <a:gd name="T66" fmla="*/ 289 w 1500"/>
                    <a:gd name="T67" fmla="*/ 16 h 1194"/>
                    <a:gd name="T68" fmla="*/ 0 w 1500"/>
                    <a:gd name="T69" fmla="*/ 0 h 1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00" h="1194">
                      <a:moveTo>
                        <a:pt x="1500" y="1194"/>
                      </a:moveTo>
                      <a:lnTo>
                        <a:pt x="1434" y="1194"/>
                      </a:lnTo>
                      <a:lnTo>
                        <a:pt x="1434" y="1037"/>
                      </a:lnTo>
                      <a:lnTo>
                        <a:pt x="1184" y="1037"/>
                      </a:lnTo>
                      <a:lnTo>
                        <a:pt x="1184" y="996"/>
                      </a:lnTo>
                      <a:lnTo>
                        <a:pt x="1101" y="996"/>
                      </a:lnTo>
                      <a:lnTo>
                        <a:pt x="1101" y="964"/>
                      </a:lnTo>
                      <a:lnTo>
                        <a:pt x="1054" y="964"/>
                      </a:lnTo>
                      <a:lnTo>
                        <a:pt x="1054" y="932"/>
                      </a:lnTo>
                      <a:lnTo>
                        <a:pt x="1038" y="932"/>
                      </a:lnTo>
                      <a:lnTo>
                        <a:pt x="1038" y="902"/>
                      </a:lnTo>
                      <a:lnTo>
                        <a:pt x="975" y="902"/>
                      </a:lnTo>
                      <a:lnTo>
                        <a:pt x="975" y="845"/>
                      </a:lnTo>
                      <a:lnTo>
                        <a:pt x="970" y="845"/>
                      </a:lnTo>
                      <a:lnTo>
                        <a:pt x="970" y="817"/>
                      </a:lnTo>
                      <a:lnTo>
                        <a:pt x="938" y="817"/>
                      </a:lnTo>
                      <a:lnTo>
                        <a:pt x="938" y="789"/>
                      </a:lnTo>
                      <a:lnTo>
                        <a:pt x="927" y="789"/>
                      </a:lnTo>
                      <a:lnTo>
                        <a:pt x="927" y="712"/>
                      </a:lnTo>
                      <a:lnTo>
                        <a:pt x="908" y="712"/>
                      </a:lnTo>
                      <a:lnTo>
                        <a:pt x="908" y="657"/>
                      </a:lnTo>
                      <a:lnTo>
                        <a:pt x="893" y="657"/>
                      </a:lnTo>
                      <a:lnTo>
                        <a:pt x="893" y="627"/>
                      </a:lnTo>
                      <a:lnTo>
                        <a:pt x="857" y="627"/>
                      </a:lnTo>
                      <a:lnTo>
                        <a:pt x="857" y="601"/>
                      </a:lnTo>
                      <a:lnTo>
                        <a:pt x="831" y="601"/>
                      </a:lnTo>
                      <a:lnTo>
                        <a:pt x="831" y="573"/>
                      </a:lnTo>
                      <a:lnTo>
                        <a:pt x="776" y="573"/>
                      </a:lnTo>
                      <a:lnTo>
                        <a:pt x="776" y="548"/>
                      </a:lnTo>
                      <a:lnTo>
                        <a:pt x="754" y="548"/>
                      </a:lnTo>
                      <a:lnTo>
                        <a:pt x="754" y="522"/>
                      </a:lnTo>
                      <a:lnTo>
                        <a:pt x="677" y="522"/>
                      </a:lnTo>
                      <a:lnTo>
                        <a:pt x="677" y="495"/>
                      </a:lnTo>
                      <a:lnTo>
                        <a:pt x="656" y="495"/>
                      </a:lnTo>
                      <a:lnTo>
                        <a:pt x="656" y="441"/>
                      </a:lnTo>
                      <a:lnTo>
                        <a:pt x="645" y="441"/>
                      </a:lnTo>
                      <a:lnTo>
                        <a:pt x="645" y="422"/>
                      </a:lnTo>
                      <a:lnTo>
                        <a:pt x="635" y="422"/>
                      </a:lnTo>
                      <a:lnTo>
                        <a:pt x="635" y="364"/>
                      </a:lnTo>
                      <a:lnTo>
                        <a:pt x="603" y="364"/>
                      </a:lnTo>
                      <a:lnTo>
                        <a:pt x="603" y="335"/>
                      </a:lnTo>
                      <a:lnTo>
                        <a:pt x="598" y="335"/>
                      </a:lnTo>
                      <a:lnTo>
                        <a:pt x="598" y="283"/>
                      </a:lnTo>
                      <a:lnTo>
                        <a:pt x="554" y="283"/>
                      </a:lnTo>
                      <a:lnTo>
                        <a:pt x="554" y="258"/>
                      </a:lnTo>
                      <a:lnTo>
                        <a:pt x="536" y="258"/>
                      </a:lnTo>
                      <a:lnTo>
                        <a:pt x="536" y="232"/>
                      </a:lnTo>
                      <a:lnTo>
                        <a:pt x="513" y="232"/>
                      </a:lnTo>
                      <a:lnTo>
                        <a:pt x="513" y="204"/>
                      </a:lnTo>
                      <a:lnTo>
                        <a:pt x="507" y="204"/>
                      </a:lnTo>
                      <a:lnTo>
                        <a:pt x="507" y="181"/>
                      </a:lnTo>
                      <a:lnTo>
                        <a:pt x="490" y="181"/>
                      </a:lnTo>
                      <a:lnTo>
                        <a:pt x="490" y="153"/>
                      </a:lnTo>
                      <a:lnTo>
                        <a:pt x="449" y="153"/>
                      </a:lnTo>
                      <a:lnTo>
                        <a:pt x="449" y="147"/>
                      </a:lnTo>
                      <a:lnTo>
                        <a:pt x="440" y="147"/>
                      </a:lnTo>
                      <a:lnTo>
                        <a:pt x="440" y="130"/>
                      </a:lnTo>
                      <a:lnTo>
                        <a:pt x="434" y="130"/>
                      </a:lnTo>
                      <a:lnTo>
                        <a:pt x="434" y="102"/>
                      </a:lnTo>
                      <a:lnTo>
                        <a:pt x="427" y="102"/>
                      </a:lnTo>
                      <a:lnTo>
                        <a:pt x="427" y="78"/>
                      </a:lnTo>
                      <a:lnTo>
                        <a:pt x="408" y="78"/>
                      </a:lnTo>
                      <a:lnTo>
                        <a:pt x="408" y="49"/>
                      </a:lnTo>
                      <a:lnTo>
                        <a:pt x="404" y="49"/>
                      </a:lnTo>
                      <a:lnTo>
                        <a:pt x="404" y="25"/>
                      </a:lnTo>
                      <a:lnTo>
                        <a:pt x="299" y="25"/>
                      </a:lnTo>
                      <a:lnTo>
                        <a:pt x="299" y="16"/>
                      </a:lnTo>
                      <a:lnTo>
                        <a:pt x="289" y="16"/>
                      </a:lnTo>
                      <a:lnTo>
                        <a:pt x="28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1382713" y="2087563"/>
                  <a:ext cx="1952625" cy="1924051"/>
                  <a:chOff x="1382713" y="2087563"/>
                  <a:chExt cx="1952625" cy="1924051"/>
                </a:xfrm>
              </p:grpSpPr>
              <p:sp>
                <p:nvSpPr>
                  <p:cNvPr id="70" name="Line 694"/>
                  <p:cNvSpPr>
                    <a:spLocks noChangeShapeType="1"/>
                  </p:cNvSpPr>
                  <p:nvPr/>
                </p:nvSpPr>
                <p:spPr bwMode="auto">
                  <a:xfrm>
                    <a:off x="3319463" y="39846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Line 6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08350" y="39973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3305175" y="39846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Line 6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92475" y="39973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3244850" y="39846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Line 6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30563" y="39973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Line 701"/>
                  <p:cNvSpPr>
                    <a:spLocks noChangeShapeType="1"/>
                  </p:cNvSpPr>
                  <p:nvPr/>
                </p:nvSpPr>
                <p:spPr bwMode="auto">
                  <a:xfrm>
                    <a:off x="3206750" y="3733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Line 7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94050" y="374808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Line 703"/>
                  <p:cNvSpPr>
                    <a:spLocks noChangeShapeType="1"/>
                  </p:cNvSpPr>
                  <p:nvPr/>
                </p:nvSpPr>
                <p:spPr bwMode="auto">
                  <a:xfrm>
                    <a:off x="3182938" y="3733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Line 7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70238" y="3748088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Line 705"/>
                  <p:cNvSpPr>
                    <a:spLocks noChangeShapeType="1"/>
                  </p:cNvSpPr>
                  <p:nvPr/>
                </p:nvSpPr>
                <p:spPr bwMode="auto">
                  <a:xfrm>
                    <a:off x="3149600" y="3733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Line 7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38488" y="3748088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Line 707"/>
                  <p:cNvSpPr>
                    <a:spLocks noChangeShapeType="1"/>
                  </p:cNvSpPr>
                  <p:nvPr/>
                </p:nvSpPr>
                <p:spPr bwMode="auto">
                  <a:xfrm>
                    <a:off x="3119438" y="3733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Line 7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5150" y="374808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3081338" y="3733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Line 7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68638" y="3748088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Line 711"/>
                  <p:cNvSpPr>
                    <a:spLocks noChangeShapeType="1"/>
                  </p:cNvSpPr>
                  <p:nvPr/>
                </p:nvSpPr>
                <p:spPr bwMode="auto">
                  <a:xfrm>
                    <a:off x="2946400" y="3733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Line 7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32113" y="374808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Line 713"/>
                  <p:cNvSpPr>
                    <a:spLocks noChangeShapeType="1"/>
                  </p:cNvSpPr>
                  <p:nvPr/>
                </p:nvSpPr>
                <p:spPr bwMode="auto">
                  <a:xfrm>
                    <a:off x="2794000" y="3668713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Line 7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82888" y="367982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Line 715"/>
                  <p:cNvSpPr>
                    <a:spLocks noChangeShapeType="1"/>
                  </p:cNvSpPr>
                  <p:nvPr/>
                </p:nvSpPr>
                <p:spPr bwMode="auto">
                  <a:xfrm>
                    <a:off x="2789238" y="3668713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Line 7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76538" y="367982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Line 717"/>
                  <p:cNvSpPr>
                    <a:spLocks noChangeShapeType="1"/>
                  </p:cNvSpPr>
                  <p:nvPr/>
                </p:nvSpPr>
                <p:spPr bwMode="auto">
                  <a:xfrm>
                    <a:off x="2755900" y="3668713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Line 7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41613" y="36798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Line 719"/>
                  <p:cNvSpPr>
                    <a:spLocks noChangeShapeType="1"/>
                  </p:cNvSpPr>
                  <p:nvPr/>
                </p:nvSpPr>
                <p:spPr bwMode="auto">
                  <a:xfrm>
                    <a:off x="2633663" y="3619501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Line 7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19375" y="3632201"/>
                    <a:ext cx="25400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Line 721"/>
                  <p:cNvSpPr>
                    <a:spLocks noChangeShapeType="1"/>
                  </p:cNvSpPr>
                  <p:nvPr/>
                </p:nvSpPr>
                <p:spPr bwMode="auto">
                  <a:xfrm>
                    <a:off x="2576513" y="352107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Line 7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2225" y="353377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2454275" y="33877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" name="Line 7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3163" y="339883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Line 725"/>
                  <p:cNvSpPr>
                    <a:spLocks noChangeShapeType="1"/>
                  </p:cNvSpPr>
                  <p:nvPr/>
                </p:nvSpPr>
                <p:spPr bwMode="auto">
                  <a:xfrm>
                    <a:off x="2517775" y="352107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Line 7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05075" y="353377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2695575" y="3668713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Line 7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81288" y="36798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Line 729"/>
                  <p:cNvSpPr>
                    <a:spLocks noChangeShapeType="1"/>
                  </p:cNvSpPr>
                  <p:nvPr/>
                </p:nvSpPr>
                <p:spPr bwMode="auto">
                  <a:xfrm>
                    <a:off x="2667000" y="361791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Line 7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51125" y="36322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Line 731"/>
                  <p:cNvSpPr>
                    <a:spLocks noChangeShapeType="1"/>
                  </p:cNvSpPr>
                  <p:nvPr/>
                </p:nvSpPr>
                <p:spPr bwMode="auto">
                  <a:xfrm>
                    <a:off x="2863850" y="3733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Line 7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47975" y="374808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Line 733"/>
                  <p:cNvSpPr>
                    <a:spLocks noChangeShapeType="1"/>
                  </p:cNvSpPr>
                  <p:nvPr/>
                </p:nvSpPr>
                <p:spPr bwMode="auto">
                  <a:xfrm>
                    <a:off x="2871788" y="3733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Line 7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60675" y="374808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Line 735"/>
                  <p:cNvSpPr>
                    <a:spLocks noChangeShapeType="1"/>
                  </p:cNvSpPr>
                  <p:nvPr/>
                </p:nvSpPr>
                <p:spPr bwMode="auto">
                  <a:xfrm>
                    <a:off x="2206625" y="2998788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Line 7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95513" y="301148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1711325" y="2332038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Line 7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00213" y="2344738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Line 739"/>
                  <p:cNvSpPr>
                    <a:spLocks noChangeShapeType="1"/>
                  </p:cNvSpPr>
                  <p:nvPr/>
                </p:nvSpPr>
                <p:spPr bwMode="auto">
                  <a:xfrm>
                    <a:off x="1857375" y="253841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Line 7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46263" y="255111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Line 741"/>
                  <p:cNvSpPr>
                    <a:spLocks noChangeShapeType="1"/>
                  </p:cNvSpPr>
                  <p:nvPr/>
                </p:nvSpPr>
                <p:spPr bwMode="auto">
                  <a:xfrm>
                    <a:off x="1398588" y="208756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Line 7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2713" y="21018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2" name="TextBox 6"/>
            <p:cNvSpPr txBox="1"/>
            <p:nvPr/>
          </p:nvSpPr>
          <p:spPr>
            <a:xfrm>
              <a:off x="752428" y="4060699"/>
              <a:ext cx="2980408" cy="566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8745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Hazard ratio (95% CI); </a:t>
              </a:r>
              <a:r>
                <a:rPr lang="en-US" sz="900" i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P</a:t>
              </a: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value</a:t>
              </a:r>
              <a:endParaRPr lang="en-US" sz="9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118745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Rd </a:t>
              </a:r>
              <a:r>
                <a:rPr lang="en-US" sz="9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cont</a:t>
              </a: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vs MPT: 0.33 (0.20-0.53); </a:t>
              </a:r>
              <a:r>
                <a:rPr lang="en-US" sz="900" i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P</a:t>
              </a: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&lt; .00001</a:t>
              </a:r>
              <a:endParaRPr lang="en-US" sz="9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118745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Rd </a:t>
              </a:r>
              <a:r>
                <a:rPr lang="en-US" sz="9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cont</a:t>
              </a: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vs Rd18: 0.39 (0.25-0.61); </a:t>
              </a:r>
              <a:r>
                <a:rPr lang="en-US" sz="900" i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P</a:t>
              </a: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= .00002</a:t>
              </a:r>
              <a:endParaRPr lang="en-US" sz="9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 rot="16200000">
              <a:off x="-574759" y="3043456"/>
              <a:ext cx="193608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Survival Probability</a:t>
              </a:r>
              <a:endPara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6564" y="2745486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6564" y="34023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6564" y="405914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5242" y="1431823"/>
              <a:ext cx="21396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6564" y="2088655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7884" y="4715980"/>
              <a:ext cx="7132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06913" y="4888218"/>
              <a:ext cx="7132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91653" y="4888218"/>
              <a:ext cx="7132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41061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30890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10546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15095" y="4888218"/>
              <a:ext cx="15388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00376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90205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80035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564241" y="4888218"/>
              <a:ext cx="15388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59694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9523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66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39350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63" name="TextBox 62"/>
            <p:cNvSpPr txBox="1">
              <a:spLocks noChangeArrowheads="1"/>
            </p:cNvSpPr>
            <p:nvPr/>
          </p:nvSpPr>
          <p:spPr bwMode="auto">
            <a:xfrm>
              <a:off x="1314189" y="5022491"/>
              <a:ext cx="290697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Progression-Free </a:t>
              </a:r>
              <a:r>
                <a:rPr lang="en-US" altLang="en-US" sz="105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S</a:t>
              </a:r>
              <a:r>
                <a:rPr kumimoji="0" lang="en-US" altLang="en-US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urvival (</a:t>
              </a:r>
              <a:r>
                <a:rPr lang="en-US" altLang="en-US" sz="1050" b="1" dirty="0" err="1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m</a:t>
              </a:r>
              <a:r>
                <a:rPr kumimoji="0" lang="en-US" altLang="en-US" sz="105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os</a:t>
              </a:r>
              <a:r>
                <a:rPr kumimoji="0" lang="en-US" altLang="en-US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)</a:t>
              </a:r>
              <a:endPara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4" name="TextBox 343"/>
          <p:cNvSpPr txBox="1">
            <a:spLocks noChangeArrowheads="1"/>
          </p:cNvSpPr>
          <p:nvPr/>
        </p:nvSpPr>
        <p:spPr bwMode="auto">
          <a:xfrm rot="16200000">
            <a:off x="3822618" y="3043457"/>
            <a:ext cx="193608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Survival Probability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5" name="Group 344"/>
          <p:cNvGrpSpPr/>
          <p:nvPr/>
        </p:nvGrpSpPr>
        <p:grpSpPr>
          <a:xfrm>
            <a:off x="4942620" y="1431825"/>
            <a:ext cx="4060562" cy="3844584"/>
            <a:chOff x="4942619" y="1431823"/>
            <a:chExt cx="4060562" cy="3844584"/>
          </a:xfrm>
        </p:grpSpPr>
        <p:grpSp>
          <p:nvGrpSpPr>
            <p:cNvPr id="346" name="Group 345"/>
            <p:cNvGrpSpPr/>
            <p:nvPr/>
          </p:nvGrpSpPr>
          <p:grpSpPr>
            <a:xfrm>
              <a:off x="5174932" y="1463675"/>
              <a:ext cx="3794760" cy="3410712"/>
              <a:chOff x="5205413" y="2046288"/>
              <a:chExt cx="3211513" cy="2768600"/>
            </a:xfrm>
          </p:grpSpPr>
          <p:grpSp>
            <p:nvGrpSpPr>
              <p:cNvPr id="368" name="Group 367"/>
              <p:cNvGrpSpPr/>
              <p:nvPr/>
            </p:nvGrpSpPr>
            <p:grpSpPr>
              <a:xfrm>
                <a:off x="5424488" y="2087563"/>
                <a:ext cx="2700338" cy="1714501"/>
                <a:chOff x="5424488" y="2087563"/>
                <a:chExt cx="2700338" cy="1714501"/>
              </a:xfrm>
            </p:grpSpPr>
            <p:sp>
              <p:nvSpPr>
                <p:cNvPr id="645" name="Freeform 5"/>
                <p:cNvSpPr>
                  <a:spLocks/>
                </p:cNvSpPr>
                <p:nvPr/>
              </p:nvSpPr>
              <p:spPr bwMode="auto">
                <a:xfrm>
                  <a:off x="5424488" y="2087563"/>
                  <a:ext cx="2689225" cy="1703388"/>
                </a:xfrm>
                <a:custGeom>
                  <a:avLst/>
                  <a:gdLst>
                    <a:gd name="T0" fmla="*/ 1554 w 1694"/>
                    <a:gd name="T1" fmla="*/ 954 h 1073"/>
                    <a:gd name="T2" fmla="*/ 1442 w 1694"/>
                    <a:gd name="T3" fmla="*/ 913 h 1073"/>
                    <a:gd name="T4" fmla="*/ 1391 w 1694"/>
                    <a:gd name="T5" fmla="*/ 839 h 1073"/>
                    <a:gd name="T6" fmla="*/ 1278 w 1694"/>
                    <a:gd name="T7" fmla="*/ 817 h 1073"/>
                    <a:gd name="T8" fmla="*/ 1265 w 1694"/>
                    <a:gd name="T9" fmla="*/ 785 h 1073"/>
                    <a:gd name="T10" fmla="*/ 1244 w 1694"/>
                    <a:gd name="T11" fmla="*/ 772 h 1073"/>
                    <a:gd name="T12" fmla="*/ 1182 w 1694"/>
                    <a:gd name="T13" fmla="*/ 740 h 1073"/>
                    <a:gd name="T14" fmla="*/ 1167 w 1694"/>
                    <a:gd name="T15" fmla="*/ 717 h 1073"/>
                    <a:gd name="T16" fmla="*/ 1146 w 1694"/>
                    <a:gd name="T17" fmla="*/ 704 h 1073"/>
                    <a:gd name="T18" fmla="*/ 1111 w 1694"/>
                    <a:gd name="T19" fmla="*/ 681 h 1073"/>
                    <a:gd name="T20" fmla="*/ 1083 w 1694"/>
                    <a:gd name="T21" fmla="*/ 672 h 1073"/>
                    <a:gd name="T22" fmla="*/ 1056 w 1694"/>
                    <a:gd name="T23" fmla="*/ 651 h 1073"/>
                    <a:gd name="T24" fmla="*/ 1002 w 1694"/>
                    <a:gd name="T25" fmla="*/ 644 h 1073"/>
                    <a:gd name="T26" fmla="*/ 968 w 1694"/>
                    <a:gd name="T27" fmla="*/ 619 h 1073"/>
                    <a:gd name="T28" fmla="*/ 955 w 1694"/>
                    <a:gd name="T29" fmla="*/ 612 h 1073"/>
                    <a:gd name="T30" fmla="*/ 887 w 1694"/>
                    <a:gd name="T31" fmla="*/ 580 h 1073"/>
                    <a:gd name="T32" fmla="*/ 868 w 1694"/>
                    <a:gd name="T33" fmla="*/ 574 h 1073"/>
                    <a:gd name="T34" fmla="*/ 864 w 1694"/>
                    <a:gd name="T35" fmla="*/ 559 h 1073"/>
                    <a:gd name="T36" fmla="*/ 853 w 1694"/>
                    <a:gd name="T37" fmla="*/ 551 h 1073"/>
                    <a:gd name="T38" fmla="*/ 842 w 1694"/>
                    <a:gd name="T39" fmla="*/ 536 h 1073"/>
                    <a:gd name="T40" fmla="*/ 817 w 1694"/>
                    <a:gd name="T41" fmla="*/ 514 h 1073"/>
                    <a:gd name="T42" fmla="*/ 806 w 1694"/>
                    <a:gd name="T43" fmla="*/ 504 h 1073"/>
                    <a:gd name="T44" fmla="*/ 780 w 1694"/>
                    <a:gd name="T45" fmla="*/ 491 h 1073"/>
                    <a:gd name="T46" fmla="*/ 770 w 1694"/>
                    <a:gd name="T47" fmla="*/ 469 h 1073"/>
                    <a:gd name="T48" fmla="*/ 757 w 1694"/>
                    <a:gd name="T49" fmla="*/ 459 h 1073"/>
                    <a:gd name="T50" fmla="*/ 754 w 1694"/>
                    <a:gd name="T51" fmla="*/ 444 h 1073"/>
                    <a:gd name="T52" fmla="*/ 729 w 1694"/>
                    <a:gd name="T53" fmla="*/ 437 h 1073"/>
                    <a:gd name="T54" fmla="*/ 714 w 1694"/>
                    <a:gd name="T55" fmla="*/ 423 h 1073"/>
                    <a:gd name="T56" fmla="*/ 697 w 1694"/>
                    <a:gd name="T57" fmla="*/ 410 h 1073"/>
                    <a:gd name="T58" fmla="*/ 688 w 1694"/>
                    <a:gd name="T59" fmla="*/ 401 h 1073"/>
                    <a:gd name="T60" fmla="*/ 684 w 1694"/>
                    <a:gd name="T61" fmla="*/ 388 h 1073"/>
                    <a:gd name="T62" fmla="*/ 673 w 1694"/>
                    <a:gd name="T63" fmla="*/ 380 h 1073"/>
                    <a:gd name="T64" fmla="*/ 660 w 1694"/>
                    <a:gd name="T65" fmla="*/ 367 h 1073"/>
                    <a:gd name="T66" fmla="*/ 656 w 1694"/>
                    <a:gd name="T67" fmla="*/ 354 h 1073"/>
                    <a:gd name="T68" fmla="*/ 626 w 1694"/>
                    <a:gd name="T69" fmla="*/ 346 h 1073"/>
                    <a:gd name="T70" fmla="*/ 620 w 1694"/>
                    <a:gd name="T71" fmla="*/ 331 h 1073"/>
                    <a:gd name="T72" fmla="*/ 599 w 1694"/>
                    <a:gd name="T73" fmla="*/ 324 h 1073"/>
                    <a:gd name="T74" fmla="*/ 596 w 1694"/>
                    <a:gd name="T75" fmla="*/ 296 h 1073"/>
                    <a:gd name="T76" fmla="*/ 575 w 1694"/>
                    <a:gd name="T77" fmla="*/ 290 h 1073"/>
                    <a:gd name="T78" fmla="*/ 569 w 1694"/>
                    <a:gd name="T79" fmla="*/ 275 h 1073"/>
                    <a:gd name="T80" fmla="*/ 549 w 1694"/>
                    <a:gd name="T81" fmla="*/ 269 h 1073"/>
                    <a:gd name="T82" fmla="*/ 543 w 1694"/>
                    <a:gd name="T83" fmla="*/ 256 h 1073"/>
                    <a:gd name="T84" fmla="*/ 528 w 1694"/>
                    <a:gd name="T85" fmla="*/ 247 h 1073"/>
                    <a:gd name="T86" fmla="*/ 500 w 1694"/>
                    <a:gd name="T87" fmla="*/ 228 h 1073"/>
                    <a:gd name="T88" fmla="*/ 477 w 1694"/>
                    <a:gd name="T89" fmla="*/ 220 h 1073"/>
                    <a:gd name="T90" fmla="*/ 466 w 1694"/>
                    <a:gd name="T91" fmla="*/ 200 h 1073"/>
                    <a:gd name="T92" fmla="*/ 455 w 1694"/>
                    <a:gd name="T93" fmla="*/ 196 h 1073"/>
                    <a:gd name="T94" fmla="*/ 447 w 1694"/>
                    <a:gd name="T95" fmla="*/ 181 h 1073"/>
                    <a:gd name="T96" fmla="*/ 436 w 1694"/>
                    <a:gd name="T97" fmla="*/ 173 h 1073"/>
                    <a:gd name="T98" fmla="*/ 430 w 1694"/>
                    <a:gd name="T99" fmla="*/ 153 h 1073"/>
                    <a:gd name="T100" fmla="*/ 381 w 1694"/>
                    <a:gd name="T101" fmla="*/ 145 h 1073"/>
                    <a:gd name="T102" fmla="*/ 370 w 1694"/>
                    <a:gd name="T103" fmla="*/ 134 h 1073"/>
                    <a:gd name="T104" fmla="*/ 357 w 1694"/>
                    <a:gd name="T105" fmla="*/ 128 h 1073"/>
                    <a:gd name="T106" fmla="*/ 334 w 1694"/>
                    <a:gd name="T107" fmla="*/ 105 h 1073"/>
                    <a:gd name="T108" fmla="*/ 280 w 1694"/>
                    <a:gd name="T109" fmla="*/ 100 h 1073"/>
                    <a:gd name="T110" fmla="*/ 274 w 1694"/>
                    <a:gd name="T111" fmla="*/ 79 h 1073"/>
                    <a:gd name="T112" fmla="*/ 257 w 1694"/>
                    <a:gd name="T113" fmla="*/ 73 h 1073"/>
                    <a:gd name="T114" fmla="*/ 244 w 1694"/>
                    <a:gd name="T115" fmla="*/ 58 h 1073"/>
                    <a:gd name="T116" fmla="*/ 195 w 1694"/>
                    <a:gd name="T117" fmla="*/ 45 h 1073"/>
                    <a:gd name="T118" fmla="*/ 191 w 1694"/>
                    <a:gd name="T119" fmla="*/ 21 h 1073"/>
                    <a:gd name="T120" fmla="*/ 124 w 1694"/>
                    <a:gd name="T121" fmla="*/ 13 h 1073"/>
                    <a:gd name="T122" fmla="*/ 75 w 1694"/>
                    <a:gd name="T123" fmla="*/ 8 h 10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694" h="1073">
                      <a:moveTo>
                        <a:pt x="1694" y="1073"/>
                      </a:moveTo>
                      <a:lnTo>
                        <a:pt x="1554" y="1073"/>
                      </a:lnTo>
                      <a:lnTo>
                        <a:pt x="1554" y="954"/>
                      </a:lnTo>
                      <a:lnTo>
                        <a:pt x="1451" y="954"/>
                      </a:lnTo>
                      <a:lnTo>
                        <a:pt x="1451" y="913"/>
                      </a:lnTo>
                      <a:lnTo>
                        <a:pt x="1442" y="913"/>
                      </a:lnTo>
                      <a:lnTo>
                        <a:pt x="1442" y="868"/>
                      </a:lnTo>
                      <a:lnTo>
                        <a:pt x="1391" y="868"/>
                      </a:lnTo>
                      <a:lnTo>
                        <a:pt x="1391" y="839"/>
                      </a:lnTo>
                      <a:lnTo>
                        <a:pt x="1318" y="839"/>
                      </a:lnTo>
                      <a:lnTo>
                        <a:pt x="1318" y="817"/>
                      </a:lnTo>
                      <a:lnTo>
                        <a:pt x="1278" y="817"/>
                      </a:lnTo>
                      <a:lnTo>
                        <a:pt x="1278" y="800"/>
                      </a:lnTo>
                      <a:lnTo>
                        <a:pt x="1265" y="800"/>
                      </a:lnTo>
                      <a:lnTo>
                        <a:pt x="1265" y="785"/>
                      </a:lnTo>
                      <a:lnTo>
                        <a:pt x="1259" y="785"/>
                      </a:lnTo>
                      <a:lnTo>
                        <a:pt x="1259" y="772"/>
                      </a:lnTo>
                      <a:lnTo>
                        <a:pt x="1244" y="772"/>
                      </a:lnTo>
                      <a:lnTo>
                        <a:pt x="1244" y="755"/>
                      </a:lnTo>
                      <a:lnTo>
                        <a:pt x="1182" y="755"/>
                      </a:lnTo>
                      <a:lnTo>
                        <a:pt x="1182" y="740"/>
                      </a:lnTo>
                      <a:lnTo>
                        <a:pt x="1182" y="726"/>
                      </a:lnTo>
                      <a:lnTo>
                        <a:pt x="1167" y="726"/>
                      </a:lnTo>
                      <a:lnTo>
                        <a:pt x="1167" y="717"/>
                      </a:lnTo>
                      <a:lnTo>
                        <a:pt x="1156" y="717"/>
                      </a:lnTo>
                      <a:lnTo>
                        <a:pt x="1156" y="704"/>
                      </a:lnTo>
                      <a:lnTo>
                        <a:pt x="1146" y="704"/>
                      </a:lnTo>
                      <a:lnTo>
                        <a:pt x="1146" y="693"/>
                      </a:lnTo>
                      <a:lnTo>
                        <a:pt x="1111" y="693"/>
                      </a:lnTo>
                      <a:lnTo>
                        <a:pt x="1111" y="681"/>
                      </a:lnTo>
                      <a:lnTo>
                        <a:pt x="1098" y="681"/>
                      </a:lnTo>
                      <a:lnTo>
                        <a:pt x="1098" y="672"/>
                      </a:lnTo>
                      <a:lnTo>
                        <a:pt x="1083" y="672"/>
                      </a:lnTo>
                      <a:lnTo>
                        <a:pt x="1083" y="662"/>
                      </a:lnTo>
                      <a:lnTo>
                        <a:pt x="1056" y="662"/>
                      </a:lnTo>
                      <a:lnTo>
                        <a:pt x="1056" y="651"/>
                      </a:lnTo>
                      <a:lnTo>
                        <a:pt x="1005" y="651"/>
                      </a:lnTo>
                      <a:lnTo>
                        <a:pt x="1005" y="644"/>
                      </a:lnTo>
                      <a:lnTo>
                        <a:pt x="1002" y="644"/>
                      </a:lnTo>
                      <a:lnTo>
                        <a:pt x="1002" y="629"/>
                      </a:lnTo>
                      <a:lnTo>
                        <a:pt x="968" y="629"/>
                      </a:lnTo>
                      <a:lnTo>
                        <a:pt x="968" y="619"/>
                      </a:lnTo>
                      <a:lnTo>
                        <a:pt x="962" y="619"/>
                      </a:lnTo>
                      <a:lnTo>
                        <a:pt x="962" y="612"/>
                      </a:lnTo>
                      <a:lnTo>
                        <a:pt x="955" y="612"/>
                      </a:lnTo>
                      <a:lnTo>
                        <a:pt x="955" y="587"/>
                      </a:lnTo>
                      <a:lnTo>
                        <a:pt x="887" y="587"/>
                      </a:lnTo>
                      <a:lnTo>
                        <a:pt x="887" y="580"/>
                      </a:lnTo>
                      <a:lnTo>
                        <a:pt x="878" y="580"/>
                      </a:lnTo>
                      <a:lnTo>
                        <a:pt x="878" y="574"/>
                      </a:lnTo>
                      <a:lnTo>
                        <a:pt x="868" y="574"/>
                      </a:lnTo>
                      <a:lnTo>
                        <a:pt x="868" y="565"/>
                      </a:lnTo>
                      <a:lnTo>
                        <a:pt x="864" y="565"/>
                      </a:lnTo>
                      <a:lnTo>
                        <a:pt x="864" y="559"/>
                      </a:lnTo>
                      <a:lnTo>
                        <a:pt x="861" y="559"/>
                      </a:lnTo>
                      <a:lnTo>
                        <a:pt x="861" y="551"/>
                      </a:lnTo>
                      <a:lnTo>
                        <a:pt x="853" y="551"/>
                      </a:lnTo>
                      <a:lnTo>
                        <a:pt x="853" y="542"/>
                      </a:lnTo>
                      <a:lnTo>
                        <a:pt x="853" y="536"/>
                      </a:lnTo>
                      <a:lnTo>
                        <a:pt x="842" y="536"/>
                      </a:lnTo>
                      <a:lnTo>
                        <a:pt x="842" y="519"/>
                      </a:lnTo>
                      <a:lnTo>
                        <a:pt x="817" y="519"/>
                      </a:lnTo>
                      <a:lnTo>
                        <a:pt x="817" y="514"/>
                      </a:lnTo>
                      <a:lnTo>
                        <a:pt x="810" y="514"/>
                      </a:lnTo>
                      <a:lnTo>
                        <a:pt x="810" y="504"/>
                      </a:lnTo>
                      <a:lnTo>
                        <a:pt x="806" y="504"/>
                      </a:lnTo>
                      <a:lnTo>
                        <a:pt x="806" y="497"/>
                      </a:lnTo>
                      <a:lnTo>
                        <a:pt x="780" y="497"/>
                      </a:lnTo>
                      <a:lnTo>
                        <a:pt x="780" y="491"/>
                      </a:lnTo>
                      <a:lnTo>
                        <a:pt x="770" y="491"/>
                      </a:lnTo>
                      <a:lnTo>
                        <a:pt x="770" y="478"/>
                      </a:lnTo>
                      <a:lnTo>
                        <a:pt x="770" y="469"/>
                      </a:lnTo>
                      <a:lnTo>
                        <a:pt x="759" y="469"/>
                      </a:lnTo>
                      <a:lnTo>
                        <a:pt x="759" y="459"/>
                      </a:lnTo>
                      <a:lnTo>
                        <a:pt x="757" y="459"/>
                      </a:lnTo>
                      <a:lnTo>
                        <a:pt x="757" y="454"/>
                      </a:lnTo>
                      <a:lnTo>
                        <a:pt x="754" y="454"/>
                      </a:lnTo>
                      <a:lnTo>
                        <a:pt x="754" y="444"/>
                      </a:lnTo>
                      <a:lnTo>
                        <a:pt x="733" y="444"/>
                      </a:lnTo>
                      <a:lnTo>
                        <a:pt x="733" y="437"/>
                      </a:lnTo>
                      <a:lnTo>
                        <a:pt x="729" y="437"/>
                      </a:lnTo>
                      <a:lnTo>
                        <a:pt x="729" y="431"/>
                      </a:lnTo>
                      <a:lnTo>
                        <a:pt x="729" y="423"/>
                      </a:lnTo>
                      <a:lnTo>
                        <a:pt x="714" y="423"/>
                      </a:lnTo>
                      <a:lnTo>
                        <a:pt x="714" y="416"/>
                      </a:lnTo>
                      <a:lnTo>
                        <a:pt x="697" y="416"/>
                      </a:lnTo>
                      <a:lnTo>
                        <a:pt x="697" y="410"/>
                      </a:lnTo>
                      <a:lnTo>
                        <a:pt x="693" y="410"/>
                      </a:lnTo>
                      <a:lnTo>
                        <a:pt x="693" y="401"/>
                      </a:lnTo>
                      <a:lnTo>
                        <a:pt x="688" y="401"/>
                      </a:lnTo>
                      <a:lnTo>
                        <a:pt x="688" y="393"/>
                      </a:lnTo>
                      <a:lnTo>
                        <a:pt x="684" y="393"/>
                      </a:lnTo>
                      <a:lnTo>
                        <a:pt x="684" y="388"/>
                      </a:lnTo>
                      <a:lnTo>
                        <a:pt x="676" y="388"/>
                      </a:lnTo>
                      <a:lnTo>
                        <a:pt x="676" y="380"/>
                      </a:lnTo>
                      <a:lnTo>
                        <a:pt x="673" y="380"/>
                      </a:lnTo>
                      <a:lnTo>
                        <a:pt x="673" y="375"/>
                      </a:lnTo>
                      <a:lnTo>
                        <a:pt x="660" y="375"/>
                      </a:lnTo>
                      <a:lnTo>
                        <a:pt x="660" y="367"/>
                      </a:lnTo>
                      <a:lnTo>
                        <a:pt x="656" y="367"/>
                      </a:lnTo>
                      <a:lnTo>
                        <a:pt x="656" y="358"/>
                      </a:lnTo>
                      <a:lnTo>
                        <a:pt x="656" y="354"/>
                      </a:lnTo>
                      <a:lnTo>
                        <a:pt x="629" y="354"/>
                      </a:lnTo>
                      <a:lnTo>
                        <a:pt x="629" y="346"/>
                      </a:lnTo>
                      <a:lnTo>
                        <a:pt x="626" y="346"/>
                      </a:lnTo>
                      <a:lnTo>
                        <a:pt x="626" y="337"/>
                      </a:lnTo>
                      <a:lnTo>
                        <a:pt x="620" y="337"/>
                      </a:lnTo>
                      <a:lnTo>
                        <a:pt x="620" y="331"/>
                      </a:lnTo>
                      <a:lnTo>
                        <a:pt x="605" y="331"/>
                      </a:lnTo>
                      <a:lnTo>
                        <a:pt x="605" y="324"/>
                      </a:lnTo>
                      <a:lnTo>
                        <a:pt x="599" y="324"/>
                      </a:lnTo>
                      <a:lnTo>
                        <a:pt x="599" y="316"/>
                      </a:lnTo>
                      <a:lnTo>
                        <a:pt x="596" y="316"/>
                      </a:lnTo>
                      <a:lnTo>
                        <a:pt x="596" y="296"/>
                      </a:lnTo>
                      <a:lnTo>
                        <a:pt x="579" y="296"/>
                      </a:lnTo>
                      <a:lnTo>
                        <a:pt x="579" y="290"/>
                      </a:lnTo>
                      <a:lnTo>
                        <a:pt x="575" y="290"/>
                      </a:lnTo>
                      <a:lnTo>
                        <a:pt x="575" y="282"/>
                      </a:lnTo>
                      <a:lnTo>
                        <a:pt x="569" y="282"/>
                      </a:lnTo>
                      <a:lnTo>
                        <a:pt x="569" y="275"/>
                      </a:lnTo>
                      <a:lnTo>
                        <a:pt x="566" y="275"/>
                      </a:lnTo>
                      <a:lnTo>
                        <a:pt x="566" y="269"/>
                      </a:lnTo>
                      <a:lnTo>
                        <a:pt x="549" y="269"/>
                      </a:lnTo>
                      <a:lnTo>
                        <a:pt x="549" y="262"/>
                      </a:lnTo>
                      <a:lnTo>
                        <a:pt x="543" y="262"/>
                      </a:lnTo>
                      <a:lnTo>
                        <a:pt x="543" y="256"/>
                      </a:lnTo>
                      <a:lnTo>
                        <a:pt x="532" y="256"/>
                      </a:lnTo>
                      <a:lnTo>
                        <a:pt x="532" y="247"/>
                      </a:lnTo>
                      <a:lnTo>
                        <a:pt x="528" y="247"/>
                      </a:lnTo>
                      <a:lnTo>
                        <a:pt x="528" y="233"/>
                      </a:lnTo>
                      <a:lnTo>
                        <a:pt x="500" y="233"/>
                      </a:lnTo>
                      <a:lnTo>
                        <a:pt x="500" y="228"/>
                      </a:lnTo>
                      <a:lnTo>
                        <a:pt x="483" y="228"/>
                      </a:lnTo>
                      <a:lnTo>
                        <a:pt x="483" y="220"/>
                      </a:lnTo>
                      <a:lnTo>
                        <a:pt x="477" y="220"/>
                      </a:lnTo>
                      <a:lnTo>
                        <a:pt x="477" y="207"/>
                      </a:lnTo>
                      <a:lnTo>
                        <a:pt x="466" y="207"/>
                      </a:lnTo>
                      <a:lnTo>
                        <a:pt x="466" y="200"/>
                      </a:lnTo>
                      <a:lnTo>
                        <a:pt x="458" y="200"/>
                      </a:lnTo>
                      <a:lnTo>
                        <a:pt x="458" y="196"/>
                      </a:lnTo>
                      <a:lnTo>
                        <a:pt x="455" y="196"/>
                      </a:lnTo>
                      <a:lnTo>
                        <a:pt x="455" y="186"/>
                      </a:lnTo>
                      <a:lnTo>
                        <a:pt x="447" y="186"/>
                      </a:lnTo>
                      <a:lnTo>
                        <a:pt x="447" y="181"/>
                      </a:lnTo>
                      <a:lnTo>
                        <a:pt x="443" y="181"/>
                      </a:lnTo>
                      <a:lnTo>
                        <a:pt x="443" y="173"/>
                      </a:lnTo>
                      <a:lnTo>
                        <a:pt x="436" y="173"/>
                      </a:lnTo>
                      <a:lnTo>
                        <a:pt x="436" y="164"/>
                      </a:lnTo>
                      <a:lnTo>
                        <a:pt x="430" y="164"/>
                      </a:lnTo>
                      <a:lnTo>
                        <a:pt x="430" y="153"/>
                      </a:lnTo>
                      <a:lnTo>
                        <a:pt x="413" y="153"/>
                      </a:lnTo>
                      <a:lnTo>
                        <a:pt x="413" y="145"/>
                      </a:lnTo>
                      <a:lnTo>
                        <a:pt x="381" y="145"/>
                      </a:lnTo>
                      <a:lnTo>
                        <a:pt x="381" y="139"/>
                      </a:lnTo>
                      <a:lnTo>
                        <a:pt x="370" y="139"/>
                      </a:lnTo>
                      <a:lnTo>
                        <a:pt x="370" y="134"/>
                      </a:lnTo>
                      <a:lnTo>
                        <a:pt x="364" y="134"/>
                      </a:lnTo>
                      <a:lnTo>
                        <a:pt x="364" y="128"/>
                      </a:lnTo>
                      <a:lnTo>
                        <a:pt x="357" y="128"/>
                      </a:lnTo>
                      <a:lnTo>
                        <a:pt x="357" y="111"/>
                      </a:lnTo>
                      <a:lnTo>
                        <a:pt x="334" y="111"/>
                      </a:lnTo>
                      <a:lnTo>
                        <a:pt x="334" y="105"/>
                      </a:lnTo>
                      <a:lnTo>
                        <a:pt x="300" y="105"/>
                      </a:lnTo>
                      <a:lnTo>
                        <a:pt x="300" y="100"/>
                      </a:lnTo>
                      <a:lnTo>
                        <a:pt x="280" y="100"/>
                      </a:lnTo>
                      <a:lnTo>
                        <a:pt x="280" y="92"/>
                      </a:lnTo>
                      <a:lnTo>
                        <a:pt x="274" y="92"/>
                      </a:lnTo>
                      <a:lnTo>
                        <a:pt x="274" y="79"/>
                      </a:lnTo>
                      <a:lnTo>
                        <a:pt x="269" y="79"/>
                      </a:lnTo>
                      <a:lnTo>
                        <a:pt x="269" y="73"/>
                      </a:lnTo>
                      <a:lnTo>
                        <a:pt x="257" y="73"/>
                      </a:lnTo>
                      <a:lnTo>
                        <a:pt x="257" y="64"/>
                      </a:lnTo>
                      <a:lnTo>
                        <a:pt x="244" y="64"/>
                      </a:lnTo>
                      <a:lnTo>
                        <a:pt x="244" y="58"/>
                      </a:lnTo>
                      <a:lnTo>
                        <a:pt x="229" y="58"/>
                      </a:lnTo>
                      <a:lnTo>
                        <a:pt x="229" y="45"/>
                      </a:lnTo>
                      <a:lnTo>
                        <a:pt x="195" y="45"/>
                      </a:lnTo>
                      <a:lnTo>
                        <a:pt x="195" y="41"/>
                      </a:lnTo>
                      <a:lnTo>
                        <a:pt x="191" y="41"/>
                      </a:lnTo>
                      <a:lnTo>
                        <a:pt x="191" y="21"/>
                      </a:lnTo>
                      <a:lnTo>
                        <a:pt x="165" y="21"/>
                      </a:lnTo>
                      <a:lnTo>
                        <a:pt x="165" y="13"/>
                      </a:lnTo>
                      <a:lnTo>
                        <a:pt x="124" y="13"/>
                      </a:lnTo>
                      <a:lnTo>
                        <a:pt x="118" y="13"/>
                      </a:lnTo>
                      <a:lnTo>
                        <a:pt x="118" y="8"/>
                      </a:lnTo>
                      <a:lnTo>
                        <a:pt x="75" y="8"/>
                      </a:lnTo>
                      <a:lnTo>
                        <a:pt x="7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rgbClr val="22265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46" name="Group 645"/>
                <p:cNvGrpSpPr/>
                <p:nvPr/>
              </p:nvGrpSpPr>
              <p:grpSpPr>
                <a:xfrm>
                  <a:off x="5546726" y="2087563"/>
                  <a:ext cx="2578100" cy="1714501"/>
                  <a:chOff x="5546726" y="2087563"/>
                  <a:chExt cx="2578100" cy="1714501"/>
                </a:xfrm>
              </p:grpSpPr>
              <p:sp>
                <p:nvSpPr>
                  <p:cNvPr id="64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5557838" y="208756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46726" y="210026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621338" y="2097088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05463" y="21082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1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5946776" y="223996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2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30901" y="22542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6110288" y="23177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4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6001" y="23304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6167438" y="2405063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6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51563" y="241617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6181726" y="2405063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8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70613" y="24193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265863" y="246697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0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53163" y="247967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6296026" y="250031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2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83326" y="25146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6330951" y="25114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4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16663" y="25241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343651" y="254476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6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30951" y="255746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6375401" y="25781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8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64288" y="25892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6432551" y="2633663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0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21438" y="264636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6453188" y="2633663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2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38901" y="264636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6524626" y="27114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4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10338" y="27273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6570663" y="274796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57963" y="275907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6597651" y="27813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84951" y="27924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6621463" y="27813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05588" y="27924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6650038" y="2852738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2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35751" y="28670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61163" y="29273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4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48463" y="293846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6818313" y="29845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6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02438" y="29956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7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6818313" y="2998788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8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02438" y="301148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9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6835776" y="3005138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0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23076" y="30162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6862763" y="3005138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2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50063" y="30162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6892926" y="3005138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4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77051" y="30162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6940551" y="30321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24676" y="30464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6948488" y="30464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8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37376" y="305911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6972301" y="30702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0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61188" y="30829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1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6978651" y="30702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2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67538" y="308292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3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6988176" y="30702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4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75476" y="308292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5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6994526" y="30702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" name="Line 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81826" y="308292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6999288" y="30702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8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88176" y="30829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7005638" y="30702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0" name="Line 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94526" y="3082926"/>
                    <a:ext cx="25400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1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7018338" y="30972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2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05638" y="31099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3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7019926" y="310991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4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05638" y="31210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5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7032626" y="310991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6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18338" y="31210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7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7059613" y="310991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8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45326" y="3121026"/>
                    <a:ext cx="25400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9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7069138" y="310991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0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56438" y="31210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1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7086601" y="310991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2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70726" y="31210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7094538" y="312737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4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83426" y="313848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7124701" y="312737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6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13588" y="313848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40576" y="312737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8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27876" y="3138488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158038" y="3138488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0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45338" y="315436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7181851" y="315436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2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69151" y="31686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7167563" y="315436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4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54863" y="31686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5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7202488" y="31718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6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91376" y="31877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7212013" y="31718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8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99313" y="31877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9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7226301" y="31718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0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15188" y="31877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1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7239001" y="31718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2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6301" y="31877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3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7243763" y="31718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4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32651" y="31877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5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7292976" y="322897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6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77101" y="324008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7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7270751" y="321151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8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59638" y="322262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7280276" y="322897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0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69163" y="3240088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7304088" y="32496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2" name="Line 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89801" y="32623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7307263" y="32702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4" name="Line 1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92976" y="3286126"/>
                    <a:ext cx="25400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5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7318376" y="32702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6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07263" y="32829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7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7343776" y="32702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8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31076" y="32829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9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7348538" y="32702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0" name="Line 1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34251" y="32829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1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7364413" y="32702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2" name="Line 1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51713" y="32829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3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7399338" y="32702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4" name="Line 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8226" y="32829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5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7399338" y="3297238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6" name="Line 1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8226" y="3309938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7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7432676" y="331787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8" name="Line 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19976" y="333057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9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7435851" y="3341688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0" name="Line 1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3151" y="335756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1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7443788" y="3341688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2" name="Line 1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32676" y="335756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3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33718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4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43788" y="33845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5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7489826" y="33718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6" name="Line 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73951" y="33845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7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7497763" y="33718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8" name="Line 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86651" y="33845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9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7507288" y="33718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0" name="Line 1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94588" y="33845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1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7521576" y="3405188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10463" y="34163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7534276" y="3405188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" name="Line 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18401" y="34163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7558088" y="3405188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" name="Line 1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45388" y="34163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7575551" y="3405188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" name="Line 1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61263" y="34163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9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7591426" y="3405188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0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78726" y="34163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1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7605713" y="3405188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2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93013" y="34163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3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7623176" y="3405188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4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12063" y="34163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5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7635876" y="34528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6" name="Line 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3176" y="34655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7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7673976" y="34528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8" name="Line 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62863" y="346551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9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7697788" y="34528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" name="Line 1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86676" y="346551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1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7727951" y="35909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2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15251" y="360203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3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7796213" y="35909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4" name="Line 1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85101" y="3602038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5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7820026" y="35909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6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08913" y="3602038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7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7847013" y="35909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8" name="Line 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32726" y="360203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9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7859713" y="35909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0" name="Line 1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43838" y="360203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1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7886701" y="35909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2" name="Line 1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74001" y="360203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5808663" y="21685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" name="Line 1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97551" y="2179638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7927976" y="377507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6" name="Line 1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15276" y="378777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7999413" y="377507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" name="Line 1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88301" y="3787776"/>
                    <a:ext cx="25400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8020051" y="377507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" name="Line 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05763" y="378777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1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8110538" y="377507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2" name="Line 1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97838" y="378777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222658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9" name="Group 368"/>
              <p:cNvGrpSpPr/>
              <p:nvPr/>
            </p:nvGrpSpPr>
            <p:grpSpPr>
              <a:xfrm>
                <a:off x="5205413" y="2046288"/>
                <a:ext cx="3211513" cy="2768600"/>
                <a:chOff x="5205413" y="2046288"/>
                <a:chExt cx="3211513" cy="2768600"/>
              </a:xfrm>
            </p:grpSpPr>
            <p:sp>
              <p:nvSpPr>
                <p:cNvPr id="624" name="Line 317"/>
                <p:cNvSpPr>
                  <a:spLocks noChangeShapeType="1"/>
                </p:cNvSpPr>
                <p:nvPr/>
              </p:nvSpPr>
              <p:spPr bwMode="auto">
                <a:xfrm>
                  <a:off x="5427663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5" name="Line 318"/>
                <p:cNvSpPr>
                  <a:spLocks noChangeShapeType="1"/>
                </p:cNvSpPr>
                <p:nvPr/>
              </p:nvSpPr>
              <p:spPr bwMode="auto">
                <a:xfrm flipH="1">
                  <a:off x="5205413" y="4725988"/>
                  <a:ext cx="508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6" name="Line 319"/>
                <p:cNvSpPr>
                  <a:spLocks noChangeShapeType="1"/>
                </p:cNvSpPr>
                <p:nvPr/>
              </p:nvSpPr>
              <p:spPr bwMode="auto">
                <a:xfrm flipH="1">
                  <a:off x="5205413" y="4197351"/>
                  <a:ext cx="508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7" name="Line 320"/>
                <p:cNvSpPr>
                  <a:spLocks noChangeShapeType="1"/>
                </p:cNvSpPr>
                <p:nvPr/>
              </p:nvSpPr>
              <p:spPr bwMode="auto">
                <a:xfrm flipH="1">
                  <a:off x="5205413" y="3670301"/>
                  <a:ext cx="508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8" name="Line 321"/>
                <p:cNvSpPr>
                  <a:spLocks noChangeShapeType="1"/>
                </p:cNvSpPr>
                <p:nvPr/>
              </p:nvSpPr>
              <p:spPr bwMode="auto">
                <a:xfrm flipH="1">
                  <a:off x="5205413" y="3141663"/>
                  <a:ext cx="508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9" name="Line 322"/>
                <p:cNvSpPr>
                  <a:spLocks noChangeShapeType="1"/>
                </p:cNvSpPr>
                <p:nvPr/>
              </p:nvSpPr>
              <p:spPr bwMode="auto">
                <a:xfrm flipH="1">
                  <a:off x="5205413" y="2613026"/>
                  <a:ext cx="508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0" name="Line 323"/>
                <p:cNvSpPr>
                  <a:spLocks noChangeShapeType="1"/>
                </p:cNvSpPr>
                <p:nvPr/>
              </p:nvSpPr>
              <p:spPr bwMode="auto">
                <a:xfrm>
                  <a:off x="567213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1" name="Line 324"/>
                <p:cNvSpPr>
                  <a:spLocks noChangeShapeType="1"/>
                </p:cNvSpPr>
                <p:nvPr/>
              </p:nvSpPr>
              <p:spPr bwMode="auto">
                <a:xfrm>
                  <a:off x="591978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2" name="Line 325"/>
                <p:cNvSpPr>
                  <a:spLocks noChangeShapeType="1"/>
                </p:cNvSpPr>
                <p:nvPr/>
              </p:nvSpPr>
              <p:spPr bwMode="auto">
                <a:xfrm>
                  <a:off x="6164263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3" name="Line 326"/>
                <p:cNvSpPr>
                  <a:spLocks noChangeShapeType="1"/>
                </p:cNvSpPr>
                <p:nvPr/>
              </p:nvSpPr>
              <p:spPr bwMode="auto">
                <a:xfrm>
                  <a:off x="6411913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4" name="Line 327"/>
                <p:cNvSpPr>
                  <a:spLocks noChangeShapeType="1"/>
                </p:cNvSpPr>
                <p:nvPr/>
              </p:nvSpPr>
              <p:spPr bwMode="auto">
                <a:xfrm>
                  <a:off x="665638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5" name="Line 328"/>
                <p:cNvSpPr>
                  <a:spLocks noChangeShapeType="1"/>
                </p:cNvSpPr>
                <p:nvPr/>
              </p:nvSpPr>
              <p:spPr bwMode="auto">
                <a:xfrm>
                  <a:off x="690403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6" name="Line 329"/>
                <p:cNvSpPr>
                  <a:spLocks noChangeShapeType="1"/>
                </p:cNvSpPr>
                <p:nvPr/>
              </p:nvSpPr>
              <p:spPr bwMode="auto">
                <a:xfrm>
                  <a:off x="7148513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7" name="Line 330"/>
                <p:cNvSpPr>
                  <a:spLocks noChangeShapeType="1"/>
                </p:cNvSpPr>
                <p:nvPr/>
              </p:nvSpPr>
              <p:spPr bwMode="auto">
                <a:xfrm>
                  <a:off x="7396163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8" name="Line 331"/>
                <p:cNvSpPr>
                  <a:spLocks noChangeShapeType="1"/>
                </p:cNvSpPr>
                <p:nvPr/>
              </p:nvSpPr>
              <p:spPr bwMode="auto">
                <a:xfrm>
                  <a:off x="7640638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9" name="Line 332"/>
                <p:cNvSpPr>
                  <a:spLocks noChangeShapeType="1"/>
                </p:cNvSpPr>
                <p:nvPr/>
              </p:nvSpPr>
              <p:spPr bwMode="auto">
                <a:xfrm>
                  <a:off x="7889875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0" name="Line 333"/>
                <p:cNvSpPr>
                  <a:spLocks noChangeShapeType="1"/>
                </p:cNvSpPr>
                <p:nvPr/>
              </p:nvSpPr>
              <p:spPr bwMode="auto">
                <a:xfrm>
                  <a:off x="8134350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1" name="Line 338"/>
                <p:cNvSpPr>
                  <a:spLocks noChangeShapeType="1"/>
                </p:cNvSpPr>
                <p:nvPr/>
              </p:nvSpPr>
              <p:spPr bwMode="auto">
                <a:xfrm>
                  <a:off x="8382000" y="4764088"/>
                  <a:ext cx="0" cy="5080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2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5256213" y="2046288"/>
                  <a:ext cx="0" cy="2717800"/>
                </a:xfrm>
                <a:prstGeom prst="line">
                  <a:avLst/>
                </a:prstGeom>
                <a:noFill/>
                <a:ln w="12700" cap="sq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3" name="Line 340"/>
                <p:cNvSpPr>
                  <a:spLocks noChangeShapeType="1"/>
                </p:cNvSpPr>
                <p:nvPr/>
              </p:nvSpPr>
              <p:spPr bwMode="auto">
                <a:xfrm>
                  <a:off x="5256213" y="4764088"/>
                  <a:ext cx="3160713" cy="0"/>
                </a:xfrm>
                <a:prstGeom prst="line">
                  <a:avLst/>
                </a:prstGeom>
                <a:noFill/>
                <a:ln w="12700" cap="sq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4" name="Line 341"/>
                <p:cNvSpPr>
                  <a:spLocks noChangeShapeType="1"/>
                </p:cNvSpPr>
                <p:nvPr/>
              </p:nvSpPr>
              <p:spPr bwMode="auto">
                <a:xfrm flipH="1">
                  <a:off x="5205413" y="2084388"/>
                  <a:ext cx="50800" cy="0"/>
                </a:xfrm>
                <a:prstGeom prst="line">
                  <a:avLst/>
                </a:prstGeom>
                <a:noFill/>
                <a:ln w="12700" cap="flat">
                  <a:solidFill>
                    <a:srgbClr val="231F2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0" name="Group 369"/>
              <p:cNvGrpSpPr/>
              <p:nvPr/>
            </p:nvGrpSpPr>
            <p:grpSpPr>
              <a:xfrm>
                <a:off x="5429251" y="2076451"/>
                <a:ext cx="2638425" cy="2093913"/>
                <a:chOff x="5429251" y="2076451"/>
                <a:chExt cx="2638425" cy="2093913"/>
              </a:xfrm>
            </p:grpSpPr>
            <p:sp>
              <p:nvSpPr>
                <p:cNvPr id="502" name="Freeform 345"/>
                <p:cNvSpPr>
                  <a:spLocks/>
                </p:cNvSpPr>
                <p:nvPr/>
              </p:nvSpPr>
              <p:spPr bwMode="auto">
                <a:xfrm>
                  <a:off x="5429251" y="2087564"/>
                  <a:ext cx="2627313" cy="2070100"/>
                </a:xfrm>
                <a:custGeom>
                  <a:avLst/>
                  <a:gdLst>
                    <a:gd name="T0" fmla="*/ 1215 w 1655"/>
                    <a:gd name="T1" fmla="*/ 1282 h 1304"/>
                    <a:gd name="T2" fmla="*/ 1172 w 1655"/>
                    <a:gd name="T3" fmla="*/ 1259 h 1304"/>
                    <a:gd name="T4" fmla="*/ 1136 w 1655"/>
                    <a:gd name="T5" fmla="*/ 1210 h 1304"/>
                    <a:gd name="T6" fmla="*/ 1093 w 1655"/>
                    <a:gd name="T7" fmla="*/ 1188 h 1304"/>
                    <a:gd name="T8" fmla="*/ 1059 w 1655"/>
                    <a:gd name="T9" fmla="*/ 1169 h 1304"/>
                    <a:gd name="T10" fmla="*/ 1046 w 1655"/>
                    <a:gd name="T11" fmla="*/ 1146 h 1304"/>
                    <a:gd name="T12" fmla="*/ 1001 w 1655"/>
                    <a:gd name="T13" fmla="*/ 1124 h 1304"/>
                    <a:gd name="T14" fmla="*/ 976 w 1655"/>
                    <a:gd name="T15" fmla="*/ 1107 h 1304"/>
                    <a:gd name="T16" fmla="*/ 963 w 1655"/>
                    <a:gd name="T17" fmla="*/ 1071 h 1304"/>
                    <a:gd name="T18" fmla="*/ 925 w 1655"/>
                    <a:gd name="T19" fmla="*/ 1054 h 1304"/>
                    <a:gd name="T20" fmla="*/ 910 w 1655"/>
                    <a:gd name="T21" fmla="*/ 1031 h 1304"/>
                    <a:gd name="T22" fmla="*/ 892 w 1655"/>
                    <a:gd name="T23" fmla="*/ 1001 h 1304"/>
                    <a:gd name="T24" fmla="*/ 882 w 1655"/>
                    <a:gd name="T25" fmla="*/ 981 h 1304"/>
                    <a:gd name="T26" fmla="*/ 860 w 1655"/>
                    <a:gd name="T27" fmla="*/ 950 h 1304"/>
                    <a:gd name="T28" fmla="*/ 845 w 1655"/>
                    <a:gd name="T29" fmla="*/ 928 h 1304"/>
                    <a:gd name="T30" fmla="*/ 801 w 1655"/>
                    <a:gd name="T31" fmla="*/ 905 h 1304"/>
                    <a:gd name="T32" fmla="*/ 788 w 1655"/>
                    <a:gd name="T33" fmla="*/ 869 h 1304"/>
                    <a:gd name="T34" fmla="*/ 775 w 1655"/>
                    <a:gd name="T35" fmla="*/ 839 h 1304"/>
                    <a:gd name="T36" fmla="*/ 764 w 1655"/>
                    <a:gd name="T37" fmla="*/ 809 h 1304"/>
                    <a:gd name="T38" fmla="*/ 724 w 1655"/>
                    <a:gd name="T39" fmla="*/ 794 h 1304"/>
                    <a:gd name="T40" fmla="*/ 713 w 1655"/>
                    <a:gd name="T41" fmla="*/ 781 h 1304"/>
                    <a:gd name="T42" fmla="*/ 689 w 1655"/>
                    <a:gd name="T43" fmla="*/ 766 h 1304"/>
                    <a:gd name="T44" fmla="*/ 666 w 1655"/>
                    <a:gd name="T45" fmla="*/ 736 h 1304"/>
                    <a:gd name="T46" fmla="*/ 658 w 1655"/>
                    <a:gd name="T47" fmla="*/ 721 h 1304"/>
                    <a:gd name="T48" fmla="*/ 651 w 1655"/>
                    <a:gd name="T49" fmla="*/ 694 h 1304"/>
                    <a:gd name="T50" fmla="*/ 649 w 1655"/>
                    <a:gd name="T51" fmla="*/ 659 h 1304"/>
                    <a:gd name="T52" fmla="*/ 617 w 1655"/>
                    <a:gd name="T53" fmla="*/ 634 h 1304"/>
                    <a:gd name="T54" fmla="*/ 608 w 1655"/>
                    <a:gd name="T55" fmla="*/ 612 h 1304"/>
                    <a:gd name="T56" fmla="*/ 595 w 1655"/>
                    <a:gd name="T57" fmla="*/ 583 h 1304"/>
                    <a:gd name="T58" fmla="*/ 578 w 1655"/>
                    <a:gd name="T59" fmla="*/ 535 h 1304"/>
                    <a:gd name="T60" fmla="*/ 564 w 1655"/>
                    <a:gd name="T61" fmla="*/ 508 h 1304"/>
                    <a:gd name="T62" fmla="*/ 544 w 1655"/>
                    <a:gd name="T63" fmla="*/ 480 h 1304"/>
                    <a:gd name="T64" fmla="*/ 538 w 1655"/>
                    <a:gd name="T65" fmla="*/ 467 h 1304"/>
                    <a:gd name="T66" fmla="*/ 521 w 1655"/>
                    <a:gd name="T67" fmla="*/ 431 h 1304"/>
                    <a:gd name="T68" fmla="*/ 506 w 1655"/>
                    <a:gd name="T69" fmla="*/ 410 h 1304"/>
                    <a:gd name="T70" fmla="*/ 499 w 1655"/>
                    <a:gd name="T71" fmla="*/ 375 h 1304"/>
                    <a:gd name="T72" fmla="*/ 493 w 1655"/>
                    <a:gd name="T73" fmla="*/ 360 h 1304"/>
                    <a:gd name="T74" fmla="*/ 474 w 1655"/>
                    <a:gd name="T75" fmla="*/ 326 h 1304"/>
                    <a:gd name="T76" fmla="*/ 461 w 1655"/>
                    <a:gd name="T77" fmla="*/ 297 h 1304"/>
                    <a:gd name="T78" fmla="*/ 427 w 1655"/>
                    <a:gd name="T79" fmla="*/ 271 h 1304"/>
                    <a:gd name="T80" fmla="*/ 395 w 1655"/>
                    <a:gd name="T81" fmla="*/ 248 h 1304"/>
                    <a:gd name="T82" fmla="*/ 375 w 1655"/>
                    <a:gd name="T83" fmla="*/ 235 h 1304"/>
                    <a:gd name="T84" fmla="*/ 331 w 1655"/>
                    <a:gd name="T85" fmla="*/ 201 h 1304"/>
                    <a:gd name="T86" fmla="*/ 309 w 1655"/>
                    <a:gd name="T87" fmla="*/ 188 h 1304"/>
                    <a:gd name="T88" fmla="*/ 284 w 1655"/>
                    <a:gd name="T89" fmla="*/ 162 h 1304"/>
                    <a:gd name="T90" fmla="*/ 271 w 1655"/>
                    <a:gd name="T91" fmla="*/ 141 h 1304"/>
                    <a:gd name="T92" fmla="*/ 262 w 1655"/>
                    <a:gd name="T93" fmla="*/ 128 h 1304"/>
                    <a:gd name="T94" fmla="*/ 252 w 1655"/>
                    <a:gd name="T95" fmla="*/ 115 h 1304"/>
                    <a:gd name="T96" fmla="*/ 211 w 1655"/>
                    <a:gd name="T97" fmla="*/ 87 h 1304"/>
                    <a:gd name="T98" fmla="*/ 187 w 1655"/>
                    <a:gd name="T99" fmla="*/ 66 h 1304"/>
                    <a:gd name="T100" fmla="*/ 168 w 1655"/>
                    <a:gd name="T101" fmla="*/ 47 h 1304"/>
                    <a:gd name="T102" fmla="*/ 138 w 1655"/>
                    <a:gd name="T103" fmla="*/ 34 h 1304"/>
                    <a:gd name="T104" fmla="*/ 123 w 1655"/>
                    <a:gd name="T105" fmla="*/ 19 h 1304"/>
                    <a:gd name="T106" fmla="*/ 102 w 1655"/>
                    <a:gd name="T107" fmla="*/ 8 h 1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655" h="1304">
                      <a:moveTo>
                        <a:pt x="1655" y="1304"/>
                      </a:moveTo>
                      <a:lnTo>
                        <a:pt x="1318" y="1304"/>
                      </a:lnTo>
                      <a:lnTo>
                        <a:pt x="1318" y="1282"/>
                      </a:lnTo>
                      <a:lnTo>
                        <a:pt x="1215" y="1282"/>
                      </a:lnTo>
                      <a:lnTo>
                        <a:pt x="1215" y="1272"/>
                      </a:lnTo>
                      <a:lnTo>
                        <a:pt x="1183" y="1272"/>
                      </a:lnTo>
                      <a:lnTo>
                        <a:pt x="1183" y="1259"/>
                      </a:lnTo>
                      <a:lnTo>
                        <a:pt x="1172" y="1259"/>
                      </a:lnTo>
                      <a:lnTo>
                        <a:pt x="1172" y="1246"/>
                      </a:lnTo>
                      <a:lnTo>
                        <a:pt x="1153" y="1246"/>
                      </a:lnTo>
                      <a:lnTo>
                        <a:pt x="1153" y="1210"/>
                      </a:lnTo>
                      <a:lnTo>
                        <a:pt x="1136" y="1210"/>
                      </a:lnTo>
                      <a:lnTo>
                        <a:pt x="1136" y="1201"/>
                      </a:lnTo>
                      <a:lnTo>
                        <a:pt x="1125" y="1201"/>
                      </a:lnTo>
                      <a:lnTo>
                        <a:pt x="1125" y="1188"/>
                      </a:lnTo>
                      <a:lnTo>
                        <a:pt x="1093" y="1188"/>
                      </a:lnTo>
                      <a:lnTo>
                        <a:pt x="1093" y="1180"/>
                      </a:lnTo>
                      <a:lnTo>
                        <a:pt x="1081" y="1180"/>
                      </a:lnTo>
                      <a:lnTo>
                        <a:pt x="1081" y="1169"/>
                      </a:lnTo>
                      <a:lnTo>
                        <a:pt x="1059" y="1169"/>
                      </a:lnTo>
                      <a:lnTo>
                        <a:pt x="1059" y="1159"/>
                      </a:lnTo>
                      <a:lnTo>
                        <a:pt x="1048" y="1159"/>
                      </a:lnTo>
                      <a:lnTo>
                        <a:pt x="1048" y="1146"/>
                      </a:lnTo>
                      <a:lnTo>
                        <a:pt x="1046" y="1146"/>
                      </a:lnTo>
                      <a:lnTo>
                        <a:pt x="1046" y="1133"/>
                      </a:lnTo>
                      <a:lnTo>
                        <a:pt x="1004" y="1133"/>
                      </a:lnTo>
                      <a:lnTo>
                        <a:pt x="1004" y="1124"/>
                      </a:lnTo>
                      <a:lnTo>
                        <a:pt x="1001" y="1124"/>
                      </a:lnTo>
                      <a:lnTo>
                        <a:pt x="1001" y="1116"/>
                      </a:lnTo>
                      <a:lnTo>
                        <a:pt x="991" y="1116"/>
                      </a:lnTo>
                      <a:lnTo>
                        <a:pt x="991" y="1107"/>
                      </a:lnTo>
                      <a:lnTo>
                        <a:pt x="976" y="1107"/>
                      </a:lnTo>
                      <a:lnTo>
                        <a:pt x="976" y="1095"/>
                      </a:lnTo>
                      <a:lnTo>
                        <a:pt x="971" y="1095"/>
                      </a:lnTo>
                      <a:lnTo>
                        <a:pt x="971" y="1071"/>
                      </a:lnTo>
                      <a:lnTo>
                        <a:pt x="963" y="1071"/>
                      </a:lnTo>
                      <a:lnTo>
                        <a:pt x="963" y="1061"/>
                      </a:lnTo>
                      <a:lnTo>
                        <a:pt x="935" y="1061"/>
                      </a:lnTo>
                      <a:lnTo>
                        <a:pt x="935" y="1054"/>
                      </a:lnTo>
                      <a:lnTo>
                        <a:pt x="925" y="1054"/>
                      </a:lnTo>
                      <a:lnTo>
                        <a:pt x="925" y="1043"/>
                      </a:lnTo>
                      <a:lnTo>
                        <a:pt x="918" y="1043"/>
                      </a:lnTo>
                      <a:lnTo>
                        <a:pt x="918" y="1031"/>
                      </a:lnTo>
                      <a:lnTo>
                        <a:pt x="910" y="1031"/>
                      </a:lnTo>
                      <a:lnTo>
                        <a:pt x="910" y="1016"/>
                      </a:lnTo>
                      <a:lnTo>
                        <a:pt x="899" y="1016"/>
                      </a:lnTo>
                      <a:lnTo>
                        <a:pt x="899" y="1001"/>
                      </a:lnTo>
                      <a:lnTo>
                        <a:pt x="892" y="1001"/>
                      </a:lnTo>
                      <a:lnTo>
                        <a:pt x="892" y="996"/>
                      </a:lnTo>
                      <a:lnTo>
                        <a:pt x="886" y="996"/>
                      </a:lnTo>
                      <a:lnTo>
                        <a:pt x="886" y="981"/>
                      </a:lnTo>
                      <a:lnTo>
                        <a:pt x="882" y="981"/>
                      </a:lnTo>
                      <a:lnTo>
                        <a:pt x="882" y="960"/>
                      </a:lnTo>
                      <a:lnTo>
                        <a:pt x="875" y="960"/>
                      </a:lnTo>
                      <a:lnTo>
                        <a:pt x="875" y="950"/>
                      </a:lnTo>
                      <a:lnTo>
                        <a:pt x="860" y="950"/>
                      </a:lnTo>
                      <a:lnTo>
                        <a:pt x="860" y="935"/>
                      </a:lnTo>
                      <a:lnTo>
                        <a:pt x="854" y="935"/>
                      </a:lnTo>
                      <a:lnTo>
                        <a:pt x="854" y="928"/>
                      </a:lnTo>
                      <a:lnTo>
                        <a:pt x="845" y="928"/>
                      </a:lnTo>
                      <a:lnTo>
                        <a:pt x="845" y="920"/>
                      </a:lnTo>
                      <a:lnTo>
                        <a:pt x="809" y="920"/>
                      </a:lnTo>
                      <a:lnTo>
                        <a:pt x="809" y="905"/>
                      </a:lnTo>
                      <a:lnTo>
                        <a:pt x="801" y="905"/>
                      </a:lnTo>
                      <a:lnTo>
                        <a:pt x="801" y="890"/>
                      </a:lnTo>
                      <a:lnTo>
                        <a:pt x="798" y="890"/>
                      </a:lnTo>
                      <a:lnTo>
                        <a:pt x="798" y="869"/>
                      </a:lnTo>
                      <a:lnTo>
                        <a:pt x="788" y="869"/>
                      </a:lnTo>
                      <a:lnTo>
                        <a:pt x="788" y="847"/>
                      </a:lnTo>
                      <a:lnTo>
                        <a:pt x="779" y="847"/>
                      </a:lnTo>
                      <a:lnTo>
                        <a:pt x="779" y="839"/>
                      </a:lnTo>
                      <a:lnTo>
                        <a:pt x="775" y="839"/>
                      </a:lnTo>
                      <a:lnTo>
                        <a:pt x="775" y="826"/>
                      </a:lnTo>
                      <a:lnTo>
                        <a:pt x="767" y="826"/>
                      </a:lnTo>
                      <a:lnTo>
                        <a:pt x="767" y="809"/>
                      </a:lnTo>
                      <a:lnTo>
                        <a:pt x="764" y="809"/>
                      </a:lnTo>
                      <a:lnTo>
                        <a:pt x="764" y="802"/>
                      </a:lnTo>
                      <a:lnTo>
                        <a:pt x="732" y="802"/>
                      </a:lnTo>
                      <a:lnTo>
                        <a:pt x="732" y="794"/>
                      </a:lnTo>
                      <a:lnTo>
                        <a:pt x="724" y="794"/>
                      </a:lnTo>
                      <a:lnTo>
                        <a:pt x="724" y="789"/>
                      </a:lnTo>
                      <a:lnTo>
                        <a:pt x="717" y="789"/>
                      </a:lnTo>
                      <a:lnTo>
                        <a:pt x="717" y="781"/>
                      </a:lnTo>
                      <a:lnTo>
                        <a:pt x="713" y="781"/>
                      </a:lnTo>
                      <a:lnTo>
                        <a:pt x="713" y="775"/>
                      </a:lnTo>
                      <a:lnTo>
                        <a:pt x="696" y="775"/>
                      </a:lnTo>
                      <a:lnTo>
                        <a:pt x="696" y="766"/>
                      </a:lnTo>
                      <a:lnTo>
                        <a:pt x="689" y="766"/>
                      </a:lnTo>
                      <a:lnTo>
                        <a:pt x="689" y="747"/>
                      </a:lnTo>
                      <a:lnTo>
                        <a:pt x="683" y="747"/>
                      </a:lnTo>
                      <a:lnTo>
                        <a:pt x="683" y="736"/>
                      </a:lnTo>
                      <a:lnTo>
                        <a:pt x="666" y="736"/>
                      </a:lnTo>
                      <a:lnTo>
                        <a:pt x="666" y="732"/>
                      </a:lnTo>
                      <a:lnTo>
                        <a:pt x="664" y="732"/>
                      </a:lnTo>
                      <a:lnTo>
                        <a:pt x="664" y="721"/>
                      </a:lnTo>
                      <a:lnTo>
                        <a:pt x="658" y="721"/>
                      </a:lnTo>
                      <a:lnTo>
                        <a:pt x="658" y="710"/>
                      </a:lnTo>
                      <a:lnTo>
                        <a:pt x="655" y="710"/>
                      </a:lnTo>
                      <a:lnTo>
                        <a:pt x="655" y="694"/>
                      </a:lnTo>
                      <a:lnTo>
                        <a:pt x="651" y="694"/>
                      </a:lnTo>
                      <a:lnTo>
                        <a:pt x="651" y="691"/>
                      </a:lnTo>
                      <a:lnTo>
                        <a:pt x="649" y="691"/>
                      </a:lnTo>
                      <a:lnTo>
                        <a:pt x="649" y="687"/>
                      </a:lnTo>
                      <a:lnTo>
                        <a:pt x="649" y="659"/>
                      </a:lnTo>
                      <a:lnTo>
                        <a:pt x="634" y="659"/>
                      </a:lnTo>
                      <a:lnTo>
                        <a:pt x="634" y="644"/>
                      </a:lnTo>
                      <a:lnTo>
                        <a:pt x="617" y="644"/>
                      </a:lnTo>
                      <a:lnTo>
                        <a:pt x="617" y="634"/>
                      </a:lnTo>
                      <a:lnTo>
                        <a:pt x="615" y="634"/>
                      </a:lnTo>
                      <a:lnTo>
                        <a:pt x="615" y="630"/>
                      </a:lnTo>
                      <a:lnTo>
                        <a:pt x="608" y="630"/>
                      </a:lnTo>
                      <a:lnTo>
                        <a:pt x="608" y="612"/>
                      </a:lnTo>
                      <a:lnTo>
                        <a:pt x="600" y="612"/>
                      </a:lnTo>
                      <a:lnTo>
                        <a:pt x="600" y="593"/>
                      </a:lnTo>
                      <a:lnTo>
                        <a:pt x="595" y="593"/>
                      </a:lnTo>
                      <a:lnTo>
                        <a:pt x="595" y="583"/>
                      </a:lnTo>
                      <a:lnTo>
                        <a:pt x="589" y="583"/>
                      </a:lnTo>
                      <a:lnTo>
                        <a:pt x="589" y="557"/>
                      </a:lnTo>
                      <a:lnTo>
                        <a:pt x="578" y="557"/>
                      </a:lnTo>
                      <a:lnTo>
                        <a:pt x="578" y="535"/>
                      </a:lnTo>
                      <a:lnTo>
                        <a:pt x="570" y="535"/>
                      </a:lnTo>
                      <a:lnTo>
                        <a:pt x="570" y="516"/>
                      </a:lnTo>
                      <a:lnTo>
                        <a:pt x="564" y="516"/>
                      </a:lnTo>
                      <a:lnTo>
                        <a:pt x="564" y="508"/>
                      </a:lnTo>
                      <a:lnTo>
                        <a:pt x="546" y="508"/>
                      </a:lnTo>
                      <a:lnTo>
                        <a:pt x="546" y="487"/>
                      </a:lnTo>
                      <a:lnTo>
                        <a:pt x="544" y="487"/>
                      </a:lnTo>
                      <a:lnTo>
                        <a:pt x="544" y="480"/>
                      </a:lnTo>
                      <a:lnTo>
                        <a:pt x="540" y="480"/>
                      </a:lnTo>
                      <a:lnTo>
                        <a:pt x="540" y="472"/>
                      </a:lnTo>
                      <a:lnTo>
                        <a:pt x="538" y="472"/>
                      </a:lnTo>
                      <a:lnTo>
                        <a:pt x="538" y="467"/>
                      </a:lnTo>
                      <a:lnTo>
                        <a:pt x="523" y="467"/>
                      </a:lnTo>
                      <a:lnTo>
                        <a:pt x="523" y="446"/>
                      </a:lnTo>
                      <a:lnTo>
                        <a:pt x="521" y="446"/>
                      </a:lnTo>
                      <a:lnTo>
                        <a:pt x="521" y="431"/>
                      </a:lnTo>
                      <a:lnTo>
                        <a:pt x="514" y="431"/>
                      </a:lnTo>
                      <a:lnTo>
                        <a:pt x="514" y="416"/>
                      </a:lnTo>
                      <a:lnTo>
                        <a:pt x="506" y="416"/>
                      </a:lnTo>
                      <a:lnTo>
                        <a:pt x="506" y="410"/>
                      </a:lnTo>
                      <a:lnTo>
                        <a:pt x="504" y="410"/>
                      </a:lnTo>
                      <a:lnTo>
                        <a:pt x="504" y="393"/>
                      </a:lnTo>
                      <a:lnTo>
                        <a:pt x="499" y="393"/>
                      </a:lnTo>
                      <a:lnTo>
                        <a:pt x="499" y="375"/>
                      </a:lnTo>
                      <a:lnTo>
                        <a:pt x="495" y="375"/>
                      </a:lnTo>
                      <a:lnTo>
                        <a:pt x="495" y="367"/>
                      </a:lnTo>
                      <a:lnTo>
                        <a:pt x="493" y="367"/>
                      </a:lnTo>
                      <a:lnTo>
                        <a:pt x="493" y="360"/>
                      </a:lnTo>
                      <a:lnTo>
                        <a:pt x="482" y="360"/>
                      </a:lnTo>
                      <a:lnTo>
                        <a:pt x="482" y="333"/>
                      </a:lnTo>
                      <a:lnTo>
                        <a:pt x="474" y="333"/>
                      </a:lnTo>
                      <a:lnTo>
                        <a:pt x="474" y="326"/>
                      </a:lnTo>
                      <a:lnTo>
                        <a:pt x="470" y="326"/>
                      </a:lnTo>
                      <a:lnTo>
                        <a:pt x="470" y="307"/>
                      </a:lnTo>
                      <a:lnTo>
                        <a:pt x="461" y="307"/>
                      </a:lnTo>
                      <a:lnTo>
                        <a:pt x="461" y="297"/>
                      </a:lnTo>
                      <a:lnTo>
                        <a:pt x="452" y="297"/>
                      </a:lnTo>
                      <a:lnTo>
                        <a:pt x="452" y="290"/>
                      </a:lnTo>
                      <a:lnTo>
                        <a:pt x="452" y="271"/>
                      </a:lnTo>
                      <a:lnTo>
                        <a:pt x="427" y="271"/>
                      </a:lnTo>
                      <a:lnTo>
                        <a:pt x="427" y="256"/>
                      </a:lnTo>
                      <a:lnTo>
                        <a:pt x="410" y="256"/>
                      </a:lnTo>
                      <a:lnTo>
                        <a:pt x="410" y="248"/>
                      </a:lnTo>
                      <a:lnTo>
                        <a:pt x="395" y="248"/>
                      </a:lnTo>
                      <a:lnTo>
                        <a:pt x="395" y="243"/>
                      </a:lnTo>
                      <a:lnTo>
                        <a:pt x="390" y="243"/>
                      </a:lnTo>
                      <a:lnTo>
                        <a:pt x="390" y="235"/>
                      </a:lnTo>
                      <a:lnTo>
                        <a:pt x="375" y="235"/>
                      </a:lnTo>
                      <a:lnTo>
                        <a:pt x="375" y="215"/>
                      </a:lnTo>
                      <a:lnTo>
                        <a:pt x="358" y="215"/>
                      </a:lnTo>
                      <a:lnTo>
                        <a:pt x="358" y="201"/>
                      </a:lnTo>
                      <a:lnTo>
                        <a:pt x="331" y="201"/>
                      </a:lnTo>
                      <a:lnTo>
                        <a:pt x="331" y="196"/>
                      </a:lnTo>
                      <a:lnTo>
                        <a:pt x="326" y="196"/>
                      </a:lnTo>
                      <a:lnTo>
                        <a:pt x="326" y="188"/>
                      </a:lnTo>
                      <a:lnTo>
                        <a:pt x="309" y="188"/>
                      </a:lnTo>
                      <a:lnTo>
                        <a:pt x="309" y="169"/>
                      </a:lnTo>
                      <a:lnTo>
                        <a:pt x="294" y="169"/>
                      </a:lnTo>
                      <a:lnTo>
                        <a:pt x="294" y="162"/>
                      </a:lnTo>
                      <a:lnTo>
                        <a:pt x="284" y="162"/>
                      </a:lnTo>
                      <a:lnTo>
                        <a:pt x="284" y="154"/>
                      </a:lnTo>
                      <a:lnTo>
                        <a:pt x="275" y="154"/>
                      </a:lnTo>
                      <a:lnTo>
                        <a:pt x="275" y="141"/>
                      </a:lnTo>
                      <a:lnTo>
                        <a:pt x="271" y="141"/>
                      </a:lnTo>
                      <a:lnTo>
                        <a:pt x="271" y="134"/>
                      </a:lnTo>
                      <a:lnTo>
                        <a:pt x="269" y="134"/>
                      </a:lnTo>
                      <a:lnTo>
                        <a:pt x="269" y="128"/>
                      </a:lnTo>
                      <a:lnTo>
                        <a:pt x="262" y="128"/>
                      </a:lnTo>
                      <a:lnTo>
                        <a:pt x="258" y="128"/>
                      </a:lnTo>
                      <a:lnTo>
                        <a:pt x="258" y="121"/>
                      </a:lnTo>
                      <a:lnTo>
                        <a:pt x="252" y="121"/>
                      </a:lnTo>
                      <a:lnTo>
                        <a:pt x="252" y="115"/>
                      </a:lnTo>
                      <a:lnTo>
                        <a:pt x="220" y="115"/>
                      </a:lnTo>
                      <a:lnTo>
                        <a:pt x="220" y="102"/>
                      </a:lnTo>
                      <a:lnTo>
                        <a:pt x="211" y="102"/>
                      </a:lnTo>
                      <a:lnTo>
                        <a:pt x="211" y="87"/>
                      </a:lnTo>
                      <a:lnTo>
                        <a:pt x="204" y="87"/>
                      </a:lnTo>
                      <a:lnTo>
                        <a:pt x="204" y="75"/>
                      </a:lnTo>
                      <a:lnTo>
                        <a:pt x="187" y="75"/>
                      </a:lnTo>
                      <a:lnTo>
                        <a:pt x="187" y="66"/>
                      </a:lnTo>
                      <a:lnTo>
                        <a:pt x="172" y="66"/>
                      </a:lnTo>
                      <a:lnTo>
                        <a:pt x="172" y="60"/>
                      </a:lnTo>
                      <a:lnTo>
                        <a:pt x="168" y="60"/>
                      </a:lnTo>
                      <a:lnTo>
                        <a:pt x="168" y="47"/>
                      </a:lnTo>
                      <a:lnTo>
                        <a:pt x="147" y="47"/>
                      </a:lnTo>
                      <a:lnTo>
                        <a:pt x="147" y="40"/>
                      </a:lnTo>
                      <a:lnTo>
                        <a:pt x="138" y="40"/>
                      </a:lnTo>
                      <a:lnTo>
                        <a:pt x="138" y="34"/>
                      </a:lnTo>
                      <a:lnTo>
                        <a:pt x="128" y="34"/>
                      </a:lnTo>
                      <a:lnTo>
                        <a:pt x="128" y="25"/>
                      </a:lnTo>
                      <a:lnTo>
                        <a:pt x="123" y="25"/>
                      </a:lnTo>
                      <a:lnTo>
                        <a:pt x="123" y="19"/>
                      </a:lnTo>
                      <a:lnTo>
                        <a:pt x="117" y="19"/>
                      </a:lnTo>
                      <a:lnTo>
                        <a:pt x="117" y="13"/>
                      </a:lnTo>
                      <a:lnTo>
                        <a:pt x="102" y="13"/>
                      </a:lnTo>
                      <a:lnTo>
                        <a:pt x="102" y="8"/>
                      </a:lnTo>
                      <a:lnTo>
                        <a:pt x="96" y="8"/>
                      </a:lnTo>
                      <a:lnTo>
                        <a:pt x="9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rgbClr val="1EA9D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503" name="Group 502"/>
                <p:cNvGrpSpPr/>
                <p:nvPr/>
              </p:nvGrpSpPr>
              <p:grpSpPr>
                <a:xfrm>
                  <a:off x="5502276" y="2076451"/>
                  <a:ext cx="2565400" cy="2093913"/>
                  <a:chOff x="5502276" y="2076451"/>
                  <a:chExt cx="2565400" cy="2093913"/>
                </a:xfrm>
              </p:grpSpPr>
              <p:sp>
                <p:nvSpPr>
                  <p:cNvPr id="504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5513388" y="2076451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5" name="Line 3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02276" y="20875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6" name="Line 348"/>
                  <p:cNvSpPr>
                    <a:spLocks noChangeShapeType="1"/>
                  </p:cNvSpPr>
                  <p:nvPr/>
                </p:nvSpPr>
                <p:spPr bwMode="auto">
                  <a:xfrm>
                    <a:off x="5546726" y="2078039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7" name="Line 3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34026" y="2090739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8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5578476" y="20764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9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7363" y="20875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0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5635626" y="2128839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1" name="Line 3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21338" y="214153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2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5665788" y="2152651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3" name="Line 3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51501" y="21653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4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5689601" y="2152651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5" name="Line 3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78488" y="21653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6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5726113" y="21828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7" name="Line 3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13413" y="219551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8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5805488" y="22574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9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91201" y="22701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0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5848351" y="22796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1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35651" y="22907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2" name="Line 364"/>
                  <p:cNvSpPr>
                    <a:spLocks noChangeShapeType="1"/>
                  </p:cNvSpPr>
                  <p:nvPr/>
                </p:nvSpPr>
                <p:spPr bwMode="auto">
                  <a:xfrm>
                    <a:off x="5981701" y="2395539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3" name="Line 3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70588" y="24066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4" name="Line 366"/>
                  <p:cNvSpPr>
                    <a:spLocks noChangeShapeType="1"/>
                  </p:cNvSpPr>
                  <p:nvPr/>
                </p:nvSpPr>
                <p:spPr bwMode="auto">
                  <a:xfrm>
                    <a:off x="6069013" y="24701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5" name="Line 3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56313" y="24812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6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6099176" y="248126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7" name="Line 3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86476" y="24939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8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6116638" y="2503489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9" name="Line 3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03938" y="251777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0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6124576" y="2503489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1" name="Line 3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10288" y="251777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2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6276976" y="28130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3" name="Line 3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62688" y="28289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4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6296026" y="28702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" name="Line 3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83326" y="28829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6313488" y="28829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7" name="Line 3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99201" y="2894014"/>
                    <a:ext cx="25400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8" name="Line 380"/>
                  <p:cNvSpPr>
                    <a:spLocks noChangeShapeType="1"/>
                  </p:cNvSpPr>
                  <p:nvPr/>
                </p:nvSpPr>
                <p:spPr bwMode="auto">
                  <a:xfrm>
                    <a:off x="6364288" y="29718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9" name="Line 3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48413" y="29845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0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6421438" y="3097214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1" name="Line 3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05563" y="3109914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2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6405563" y="30861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3" name="Line 3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94451" y="309721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4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6513513" y="324326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5" name="Line 3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00813" y="3259139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6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6597651" y="334486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7" name="Line 3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584951" y="3360739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8" name="Line 390"/>
                  <p:cNvSpPr>
                    <a:spLocks noChangeShapeType="1"/>
                  </p:cNvSpPr>
                  <p:nvPr/>
                </p:nvSpPr>
                <p:spPr bwMode="auto">
                  <a:xfrm>
                    <a:off x="6724651" y="35369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9" name="Line 3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10363" y="3548064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0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6829426" y="3608389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1" name="Line 3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18313" y="36195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2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6853238" y="36766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" name="Line 3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42126" y="36893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6978651" y="3821114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" name="Line 3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64363" y="38322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" name="Line 398"/>
                  <p:cNvSpPr>
                    <a:spLocks noChangeShapeType="1"/>
                  </p:cNvSpPr>
                  <p:nvPr/>
                </p:nvSpPr>
                <p:spPr bwMode="auto">
                  <a:xfrm>
                    <a:off x="6981826" y="38354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7" name="Line 3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67538" y="3846514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8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6996113" y="38354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9" name="Line 4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81826" y="3846514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0" name="Line 402"/>
                  <p:cNvSpPr>
                    <a:spLocks noChangeShapeType="1"/>
                  </p:cNvSpPr>
                  <p:nvPr/>
                </p:nvSpPr>
                <p:spPr bwMode="auto">
                  <a:xfrm>
                    <a:off x="7029451" y="3871914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1" name="Line 4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18338" y="38862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2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7038976" y="3871914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3" name="Line 4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23101" y="38862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4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7073901" y="3871914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5" name="Line 4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59613" y="38862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6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7089776" y="38862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7" name="Line 4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77076" y="390048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8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7110413" y="392747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9" name="Line 4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7713" y="39433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0" name="Line 412"/>
                  <p:cNvSpPr>
                    <a:spLocks noChangeShapeType="1"/>
                  </p:cNvSpPr>
                  <p:nvPr/>
                </p:nvSpPr>
                <p:spPr bwMode="auto">
                  <a:xfrm>
                    <a:off x="7127876" y="392747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1" name="Line 4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16763" y="39433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2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7154863" y="39465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3" name="Line 4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40576" y="3960814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4" name="Line 416"/>
                  <p:cNvSpPr>
                    <a:spLocks noChangeShapeType="1"/>
                  </p:cNvSpPr>
                  <p:nvPr/>
                </p:nvSpPr>
                <p:spPr bwMode="auto">
                  <a:xfrm>
                    <a:off x="7167563" y="3960814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" name="Line 4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51688" y="3973514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6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7188201" y="3960814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7" name="Line 4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75501" y="397351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8" name="Line 420"/>
                  <p:cNvSpPr>
                    <a:spLocks noChangeShapeType="1"/>
                  </p:cNvSpPr>
                  <p:nvPr/>
                </p:nvSpPr>
                <p:spPr bwMode="auto">
                  <a:xfrm>
                    <a:off x="7243763" y="39973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9" name="Line 4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32651" y="4008439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0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7277101" y="404971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1" name="Line 4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65988" y="406558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2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7307263" y="40735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3" name="Line 4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94563" y="408622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4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7367588" y="4110039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5" name="Line 4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54888" y="412273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6" name="Line 428"/>
                  <p:cNvSpPr>
                    <a:spLocks noChangeShapeType="1"/>
                  </p:cNvSpPr>
                  <p:nvPr/>
                </p:nvSpPr>
                <p:spPr bwMode="auto">
                  <a:xfrm>
                    <a:off x="7388226" y="4110039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7" name="Line 4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75526" y="4122739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8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7396163" y="4110039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9" name="Line 4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5051" y="412273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0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7429501" y="4110039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1" name="Line 4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18388" y="4122739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2" name="Line 434"/>
                  <p:cNvSpPr>
                    <a:spLocks noChangeShapeType="1"/>
                  </p:cNvSpPr>
                  <p:nvPr/>
                </p:nvSpPr>
                <p:spPr bwMode="auto">
                  <a:xfrm>
                    <a:off x="7450138" y="4110039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3" name="Line 4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35851" y="412273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4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7459663" y="4110039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5" name="Line 4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46963" y="4122739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6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7521576" y="414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7" name="Line 4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10463" y="4157664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8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7554913" y="414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9" name="Line 4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42213" y="4157664"/>
                    <a:ext cx="25400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0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7564438" y="414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" name="Line 4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51738" y="4157664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2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7635876" y="414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3" name="Line 4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23176" y="41576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4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7650163" y="414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5" name="Line 4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39051" y="41576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6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7662863" y="414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7" name="Line 4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50163" y="41576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8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7704138" y="414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9" name="Line 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91438" y="41576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0" name="Line 452"/>
                  <p:cNvSpPr>
                    <a:spLocks noChangeShapeType="1"/>
                  </p:cNvSpPr>
                  <p:nvPr/>
                </p:nvSpPr>
                <p:spPr bwMode="auto">
                  <a:xfrm>
                    <a:off x="7793038" y="414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1" name="Line 4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81926" y="41576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2" name="Line 454"/>
                  <p:cNvSpPr>
                    <a:spLocks noChangeShapeType="1"/>
                  </p:cNvSpPr>
                  <p:nvPr/>
                </p:nvSpPr>
                <p:spPr bwMode="auto">
                  <a:xfrm>
                    <a:off x="7802563" y="414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3" name="Line 4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89863" y="4157664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4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7856538" y="414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5" name="Line 4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43838" y="4157664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6" name="Line 458"/>
                  <p:cNvSpPr>
                    <a:spLocks noChangeShapeType="1"/>
                  </p:cNvSpPr>
                  <p:nvPr/>
                </p:nvSpPr>
                <p:spPr bwMode="auto">
                  <a:xfrm>
                    <a:off x="7989888" y="414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" name="Line 4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975601" y="4157664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8026401" y="414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" name="Line 4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13701" y="4157664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8056563" y="414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" name="Line 4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43863" y="41576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6238876" y="2735264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" name="Line 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26176" y="2747964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1EA9DB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71" name="Group 370"/>
              <p:cNvGrpSpPr/>
              <p:nvPr/>
            </p:nvGrpSpPr>
            <p:grpSpPr>
              <a:xfrm>
                <a:off x="5427663" y="2073276"/>
                <a:ext cx="2405063" cy="2195513"/>
                <a:chOff x="5427663" y="2073276"/>
                <a:chExt cx="2405063" cy="2195513"/>
              </a:xfrm>
            </p:grpSpPr>
            <p:sp>
              <p:nvSpPr>
                <p:cNvPr id="372" name="Freeform 565"/>
                <p:cNvSpPr>
                  <a:spLocks/>
                </p:cNvSpPr>
                <p:nvPr/>
              </p:nvSpPr>
              <p:spPr bwMode="auto">
                <a:xfrm>
                  <a:off x="5427663" y="2084388"/>
                  <a:ext cx="2395538" cy="2171700"/>
                </a:xfrm>
                <a:custGeom>
                  <a:avLst/>
                  <a:gdLst>
                    <a:gd name="T0" fmla="*/ 1423 w 1509"/>
                    <a:gd name="T1" fmla="*/ 1308 h 1368"/>
                    <a:gd name="T2" fmla="*/ 1216 w 1509"/>
                    <a:gd name="T3" fmla="*/ 1282 h 1368"/>
                    <a:gd name="T4" fmla="*/ 1199 w 1509"/>
                    <a:gd name="T5" fmla="*/ 1220 h 1368"/>
                    <a:gd name="T6" fmla="*/ 1124 w 1509"/>
                    <a:gd name="T7" fmla="*/ 1156 h 1368"/>
                    <a:gd name="T8" fmla="*/ 1090 w 1509"/>
                    <a:gd name="T9" fmla="*/ 1126 h 1368"/>
                    <a:gd name="T10" fmla="*/ 1035 w 1509"/>
                    <a:gd name="T11" fmla="*/ 1112 h 1368"/>
                    <a:gd name="T12" fmla="*/ 1026 w 1509"/>
                    <a:gd name="T13" fmla="*/ 1086 h 1368"/>
                    <a:gd name="T14" fmla="*/ 932 w 1509"/>
                    <a:gd name="T15" fmla="*/ 1048 h 1368"/>
                    <a:gd name="T16" fmla="*/ 925 w 1509"/>
                    <a:gd name="T17" fmla="*/ 964 h 1368"/>
                    <a:gd name="T18" fmla="*/ 902 w 1509"/>
                    <a:gd name="T19" fmla="*/ 949 h 1368"/>
                    <a:gd name="T20" fmla="*/ 894 w 1509"/>
                    <a:gd name="T21" fmla="*/ 911 h 1368"/>
                    <a:gd name="T22" fmla="*/ 855 w 1509"/>
                    <a:gd name="T23" fmla="*/ 888 h 1368"/>
                    <a:gd name="T24" fmla="*/ 838 w 1509"/>
                    <a:gd name="T25" fmla="*/ 868 h 1368"/>
                    <a:gd name="T26" fmla="*/ 825 w 1509"/>
                    <a:gd name="T27" fmla="*/ 838 h 1368"/>
                    <a:gd name="T28" fmla="*/ 802 w 1509"/>
                    <a:gd name="T29" fmla="*/ 828 h 1368"/>
                    <a:gd name="T30" fmla="*/ 785 w 1509"/>
                    <a:gd name="T31" fmla="*/ 789 h 1368"/>
                    <a:gd name="T32" fmla="*/ 763 w 1509"/>
                    <a:gd name="T33" fmla="*/ 766 h 1368"/>
                    <a:gd name="T34" fmla="*/ 750 w 1509"/>
                    <a:gd name="T35" fmla="*/ 732 h 1368"/>
                    <a:gd name="T36" fmla="*/ 708 w 1509"/>
                    <a:gd name="T37" fmla="*/ 719 h 1368"/>
                    <a:gd name="T38" fmla="*/ 703 w 1509"/>
                    <a:gd name="T39" fmla="*/ 695 h 1368"/>
                    <a:gd name="T40" fmla="*/ 684 w 1509"/>
                    <a:gd name="T41" fmla="*/ 683 h 1368"/>
                    <a:gd name="T42" fmla="*/ 676 w 1509"/>
                    <a:gd name="T43" fmla="*/ 661 h 1368"/>
                    <a:gd name="T44" fmla="*/ 663 w 1509"/>
                    <a:gd name="T45" fmla="*/ 625 h 1368"/>
                    <a:gd name="T46" fmla="*/ 656 w 1509"/>
                    <a:gd name="T47" fmla="*/ 599 h 1368"/>
                    <a:gd name="T48" fmla="*/ 643 w 1509"/>
                    <a:gd name="T49" fmla="*/ 587 h 1368"/>
                    <a:gd name="T50" fmla="*/ 637 w 1509"/>
                    <a:gd name="T51" fmla="*/ 540 h 1368"/>
                    <a:gd name="T52" fmla="*/ 622 w 1509"/>
                    <a:gd name="T53" fmla="*/ 518 h 1368"/>
                    <a:gd name="T54" fmla="*/ 616 w 1509"/>
                    <a:gd name="T55" fmla="*/ 493 h 1368"/>
                    <a:gd name="T56" fmla="*/ 601 w 1509"/>
                    <a:gd name="T57" fmla="*/ 484 h 1368"/>
                    <a:gd name="T58" fmla="*/ 594 w 1509"/>
                    <a:gd name="T59" fmla="*/ 424 h 1368"/>
                    <a:gd name="T60" fmla="*/ 565 w 1509"/>
                    <a:gd name="T61" fmla="*/ 412 h 1368"/>
                    <a:gd name="T62" fmla="*/ 558 w 1509"/>
                    <a:gd name="T63" fmla="*/ 401 h 1368"/>
                    <a:gd name="T64" fmla="*/ 552 w 1509"/>
                    <a:gd name="T65" fmla="*/ 378 h 1368"/>
                    <a:gd name="T66" fmla="*/ 526 w 1509"/>
                    <a:gd name="T67" fmla="*/ 367 h 1368"/>
                    <a:gd name="T68" fmla="*/ 511 w 1509"/>
                    <a:gd name="T69" fmla="*/ 322 h 1368"/>
                    <a:gd name="T70" fmla="*/ 498 w 1509"/>
                    <a:gd name="T71" fmla="*/ 305 h 1368"/>
                    <a:gd name="T72" fmla="*/ 494 w 1509"/>
                    <a:gd name="T73" fmla="*/ 281 h 1368"/>
                    <a:gd name="T74" fmla="*/ 483 w 1509"/>
                    <a:gd name="T75" fmla="*/ 269 h 1368"/>
                    <a:gd name="T76" fmla="*/ 471 w 1509"/>
                    <a:gd name="T77" fmla="*/ 235 h 1368"/>
                    <a:gd name="T78" fmla="*/ 434 w 1509"/>
                    <a:gd name="T79" fmla="*/ 222 h 1368"/>
                    <a:gd name="T80" fmla="*/ 428 w 1509"/>
                    <a:gd name="T81" fmla="*/ 192 h 1368"/>
                    <a:gd name="T82" fmla="*/ 411 w 1509"/>
                    <a:gd name="T83" fmla="*/ 183 h 1368"/>
                    <a:gd name="T84" fmla="*/ 406 w 1509"/>
                    <a:gd name="T85" fmla="*/ 151 h 1368"/>
                    <a:gd name="T86" fmla="*/ 357 w 1509"/>
                    <a:gd name="T87" fmla="*/ 136 h 1368"/>
                    <a:gd name="T88" fmla="*/ 336 w 1509"/>
                    <a:gd name="T89" fmla="*/ 117 h 1368"/>
                    <a:gd name="T90" fmla="*/ 291 w 1509"/>
                    <a:gd name="T91" fmla="*/ 106 h 1368"/>
                    <a:gd name="T92" fmla="*/ 285 w 1509"/>
                    <a:gd name="T93" fmla="*/ 83 h 1368"/>
                    <a:gd name="T94" fmla="*/ 242 w 1509"/>
                    <a:gd name="T95" fmla="*/ 64 h 1368"/>
                    <a:gd name="T96" fmla="*/ 214 w 1509"/>
                    <a:gd name="T97" fmla="*/ 43 h 1368"/>
                    <a:gd name="T98" fmla="*/ 150 w 1509"/>
                    <a:gd name="T99" fmla="*/ 21 h 1368"/>
                    <a:gd name="T100" fmla="*/ 116 w 1509"/>
                    <a:gd name="T101" fmla="*/ 13 h 1368"/>
                    <a:gd name="T102" fmla="*/ 92 w 1509"/>
                    <a:gd name="T103" fmla="*/ 0 h 1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509" h="1368">
                      <a:moveTo>
                        <a:pt x="1509" y="1368"/>
                      </a:moveTo>
                      <a:lnTo>
                        <a:pt x="1423" y="1368"/>
                      </a:lnTo>
                      <a:lnTo>
                        <a:pt x="1423" y="1308"/>
                      </a:lnTo>
                      <a:lnTo>
                        <a:pt x="1316" y="1308"/>
                      </a:lnTo>
                      <a:lnTo>
                        <a:pt x="1316" y="1282"/>
                      </a:lnTo>
                      <a:lnTo>
                        <a:pt x="1216" y="1282"/>
                      </a:lnTo>
                      <a:lnTo>
                        <a:pt x="1216" y="1237"/>
                      </a:lnTo>
                      <a:lnTo>
                        <a:pt x="1199" y="1237"/>
                      </a:lnTo>
                      <a:lnTo>
                        <a:pt x="1199" y="1220"/>
                      </a:lnTo>
                      <a:lnTo>
                        <a:pt x="1180" y="1220"/>
                      </a:lnTo>
                      <a:lnTo>
                        <a:pt x="1180" y="1156"/>
                      </a:lnTo>
                      <a:lnTo>
                        <a:pt x="1124" y="1156"/>
                      </a:lnTo>
                      <a:lnTo>
                        <a:pt x="1124" y="1139"/>
                      </a:lnTo>
                      <a:lnTo>
                        <a:pt x="1090" y="1139"/>
                      </a:lnTo>
                      <a:lnTo>
                        <a:pt x="1090" y="1126"/>
                      </a:lnTo>
                      <a:lnTo>
                        <a:pt x="1049" y="1126"/>
                      </a:lnTo>
                      <a:lnTo>
                        <a:pt x="1049" y="1112"/>
                      </a:lnTo>
                      <a:lnTo>
                        <a:pt x="1035" y="1112"/>
                      </a:lnTo>
                      <a:lnTo>
                        <a:pt x="1035" y="1095"/>
                      </a:lnTo>
                      <a:lnTo>
                        <a:pt x="1026" y="1095"/>
                      </a:lnTo>
                      <a:lnTo>
                        <a:pt x="1026" y="1086"/>
                      </a:lnTo>
                      <a:lnTo>
                        <a:pt x="970" y="1086"/>
                      </a:lnTo>
                      <a:lnTo>
                        <a:pt x="970" y="1048"/>
                      </a:lnTo>
                      <a:lnTo>
                        <a:pt x="932" y="1048"/>
                      </a:lnTo>
                      <a:lnTo>
                        <a:pt x="932" y="1011"/>
                      </a:lnTo>
                      <a:lnTo>
                        <a:pt x="925" y="1011"/>
                      </a:lnTo>
                      <a:lnTo>
                        <a:pt x="925" y="964"/>
                      </a:lnTo>
                      <a:lnTo>
                        <a:pt x="909" y="964"/>
                      </a:lnTo>
                      <a:lnTo>
                        <a:pt x="909" y="949"/>
                      </a:lnTo>
                      <a:lnTo>
                        <a:pt x="902" y="949"/>
                      </a:lnTo>
                      <a:lnTo>
                        <a:pt x="902" y="926"/>
                      </a:lnTo>
                      <a:lnTo>
                        <a:pt x="894" y="926"/>
                      </a:lnTo>
                      <a:lnTo>
                        <a:pt x="894" y="911"/>
                      </a:lnTo>
                      <a:lnTo>
                        <a:pt x="894" y="900"/>
                      </a:lnTo>
                      <a:lnTo>
                        <a:pt x="855" y="900"/>
                      </a:lnTo>
                      <a:lnTo>
                        <a:pt x="855" y="888"/>
                      </a:lnTo>
                      <a:lnTo>
                        <a:pt x="847" y="888"/>
                      </a:lnTo>
                      <a:lnTo>
                        <a:pt x="847" y="868"/>
                      </a:lnTo>
                      <a:lnTo>
                        <a:pt x="838" y="868"/>
                      </a:lnTo>
                      <a:lnTo>
                        <a:pt x="838" y="855"/>
                      </a:lnTo>
                      <a:lnTo>
                        <a:pt x="825" y="855"/>
                      </a:lnTo>
                      <a:lnTo>
                        <a:pt x="825" y="838"/>
                      </a:lnTo>
                      <a:lnTo>
                        <a:pt x="815" y="838"/>
                      </a:lnTo>
                      <a:lnTo>
                        <a:pt x="815" y="828"/>
                      </a:lnTo>
                      <a:lnTo>
                        <a:pt x="802" y="828"/>
                      </a:lnTo>
                      <a:lnTo>
                        <a:pt x="802" y="806"/>
                      </a:lnTo>
                      <a:lnTo>
                        <a:pt x="785" y="806"/>
                      </a:lnTo>
                      <a:lnTo>
                        <a:pt x="785" y="789"/>
                      </a:lnTo>
                      <a:lnTo>
                        <a:pt x="772" y="789"/>
                      </a:lnTo>
                      <a:lnTo>
                        <a:pt x="772" y="766"/>
                      </a:lnTo>
                      <a:lnTo>
                        <a:pt x="763" y="766"/>
                      </a:lnTo>
                      <a:lnTo>
                        <a:pt x="763" y="742"/>
                      </a:lnTo>
                      <a:lnTo>
                        <a:pt x="750" y="742"/>
                      </a:lnTo>
                      <a:lnTo>
                        <a:pt x="750" y="732"/>
                      </a:lnTo>
                      <a:lnTo>
                        <a:pt x="718" y="732"/>
                      </a:lnTo>
                      <a:lnTo>
                        <a:pt x="718" y="719"/>
                      </a:lnTo>
                      <a:lnTo>
                        <a:pt x="708" y="719"/>
                      </a:lnTo>
                      <a:lnTo>
                        <a:pt x="708" y="706"/>
                      </a:lnTo>
                      <a:lnTo>
                        <a:pt x="703" y="706"/>
                      </a:lnTo>
                      <a:lnTo>
                        <a:pt x="703" y="695"/>
                      </a:lnTo>
                      <a:lnTo>
                        <a:pt x="691" y="695"/>
                      </a:lnTo>
                      <a:lnTo>
                        <a:pt x="691" y="683"/>
                      </a:lnTo>
                      <a:lnTo>
                        <a:pt x="684" y="683"/>
                      </a:lnTo>
                      <a:lnTo>
                        <a:pt x="684" y="672"/>
                      </a:lnTo>
                      <a:lnTo>
                        <a:pt x="676" y="672"/>
                      </a:lnTo>
                      <a:lnTo>
                        <a:pt x="676" y="661"/>
                      </a:lnTo>
                      <a:lnTo>
                        <a:pt x="669" y="661"/>
                      </a:lnTo>
                      <a:lnTo>
                        <a:pt x="669" y="625"/>
                      </a:lnTo>
                      <a:lnTo>
                        <a:pt x="663" y="625"/>
                      </a:lnTo>
                      <a:lnTo>
                        <a:pt x="663" y="612"/>
                      </a:lnTo>
                      <a:lnTo>
                        <a:pt x="656" y="612"/>
                      </a:lnTo>
                      <a:lnTo>
                        <a:pt x="656" y="599"/>
                      </a:lnTo>
                      <a:lnTo>
                        <a:pt x="646" y="599"/>
                      </a:lnTo>
                      <a:lnTo>
                        <a:pt x="646" y="587"/>
                      </a:lnTo>
                      <a:lnTo>
                        <a:pt x="643" y="587"/>
                      </a:lnTo>
                      <a:lnTo>
                        <a:pt x="643" y="563"/>
                      </a:lnTo>
                      <a:lnTo>
                        <a:pt x="637" y="563"/>
                      </a:lnTo>
                      <a:lnTo>
                        <a:pt x="637" y="540"/>
                      </a:lnTo>
                      <a:lnTo>
                        <a:pt x="631" y="540"/>
                      </a:lnTo>
                      <a:lnTo>
                        <a:pt x="631" y="518"/>
                      </a:lnTo>
                      <a:lnTo>
                        <a:pt x="622" y="518"/>
                      </a:lnTo>
                      <a:lnTo>
                        <a:pt x="622" y="506"/>
                      </a:lnTo>
                      <a:lnTo>
                        <a:pt x="616" y="506"/>
                      </a:lnTo>
                      <a:lnTo>
                        <a:pt x="616" y="493"/>
                      </a:lnTo>
                      <a:lnTo>
                        <a:pt x="611" y="493"/>
                      </a:lnTo>
                      <a:lnTo>
                        <a:pt x="611" y="484"/>
                      </a:lnTo>
                      <a:lnTo>
                        <a:pt x="601" y="484"/>
                      </a:lnTo>
                      <a:lnTo>
                        <a:pt x="601" y="446"/>
                      </a:lnTo>
                      <a:lnTo>
                        <a:pt x="594" y="446"/>
                      </a:lnTo>
                      <a:lnTo>
                        <a:pt x="594" y="424"/>
                      </a:lnTo>
                      <a:lnTo>
                        <a:pt x="575" y="424"/>
                      </a:lnTo>
                      <a:lnTo>
                        <a:pt x="575" y="412"/>
                      </a:lnTo>
                      <a:lnTo>
                        <a:pt x="565" y="412"/>
                      </a:lnTo>
                      <a:lnTo>
                        <a:pt x="562" y="412"/>
                      </a:lnTo>
                      <a:lnTo>
                        <a:pt x="562" y="401"/>
                      </a:lnTo>
                      <a:lnTo>
                        <a:pt x="558" y="401"/>
                      </a:lnTo>
                      <a:lnTo>
                        <a:pt x="558" y="392"/>
                      </a:lnTo>
                      <a:lnTo>
                        <a:pt x="552" y="392"/>
                      </a:lnTo>
                      <a:lnTo>
                        <a:pt x="552" y="378"/>
                      </a:lnTo>
                      <a:lnTo>
                        <a:pt x="543" y="378"/>
                      </a:lnTo>
                      <a:lnTo>
                        <a:pt x="543" y="367"/>
                      </a:lnTo>
                      <a:lnTo>
                        <a:pt x="526" y="367"/>
                      </a:lnTo>
                      <a:lnTo>
                        <a:pt x="526" y="346"/>
                      </a:lnTo>
                      <a:lnTo>
                        <a:pt x="511" y="346"/>
                      </a:lnTo>
                      <a:lnTo>
                        <a:pt x="511" y="322"/>
                      </a:lnTo>
                      <a:lnTo>
                        <a:pt x="505" y="322"/>
                      </a:lnTo>
                      <a:lnTo>
                        <a:pt x="505" y="305"/>
                      </a:lnTo>
                      <a:lnTo>
                        <a:pt x="498" y="305"/>
                      </a:lnTo>
                      <a:lnTo>
                        <a:pt x="498" y="292"/>
                      </a:lnTo>
                      <a:lnTo>
                        <a:pt x="494" y="292"/>
                      </a:lnTo>
                      <a:lnTo>
                        <a:pt x="494" y="281"/>
                      </a:lnTo>
                      <a:lnTo>
                        <a:pt x="488" y="281"/>
                      </a:lnTo>
                      <a:lnTo>
                        <a:pt x="488" y="269"/>
                      </a:lnTo>
                      <a:lnTo>
                        <a:pt x="483" y="269"/>
                      </a:lnTo>
                      <a:lnTo>
                        <a:pt x="483" y="254"/>
                      </a:lnTo>
                      <a:lnTo>
                        <a:pt x="471" y="254"/>
                      </a:lnTo>
                      <a:lnTo>
                        <a:pt x="471" y="235"/>
                      </a:lnTo>
                      <a:lnTo>
                        <a:pt x="443" y="235"/>
                      </a:lnTo>
                      <a:lnTo>
                        <a:pt x="443" y="222"/>
                      </a:lnTo>
                      <a:lnTo>
                        <a:pt x="434" y="222"/>
                      </a:lnTo>
                      <a:lnTo>
                        <a:pt x="434" y="203"/>
                      </a:lnTo>
                      <a:lnTo>
                        <a:pt x="428" y="203"/>
                      </a:lnTo>
                      <a:lnTo>
                        <a:pt x="428" y="192"/>
                      </a:lnTo>
                      <a:lnTo>
                        <a:pt x="423" y="192"/>
                      </a:lnTo>
                      <a:lnTo>
                        <a:pt x="423" y="183"/>
                      </a:lnTo>
                      <a:lnTo>
                        <a:pt x="411" y="183"/>
                      </a:lnTo>
                      <a:lnTo>
                        <a:pt x="411" y="168"/>
                      </a:lnTo>
                      <a:lnTo>
                        <a:pt x="406" y="168"/>
                      </a:lnTo>
                      <a:lnTo>
                        <a:pt x="406" y="151"/>
                      </a:lnTo>
                      <a:lnTo>
                        <a:pt x="366" y="151"/>
                      </a:lnTo>
                      <a:lnTo>
                        <a:pt x="366" y="136"/>
                      </a:lnTo>
                      <a:lnTo>
                        <a:pt x="357" y="136"/>
                      </a:lnTo>
                      <a:lnTo>
                        <a:pt x="357" y="126"/>
                      </a:lnTo>
                      <a:lnTo>
                        <a:pt x="336" y="126"/>
                      </a:lnTo>
                      <a:lnTo>
                        <a:pt x="336" y="117"/>
                      </a:lnTo>
                      <a:lnTo>
                        <a:pt x="300" y="117"/>
                      </a:lnTo>
                      <a:lnTo>
                        <a:pt x="300" y="106"/>
                      </a:lnTo>
                      <a:lnTo>
                        <a:pt x="291" y="106"/>
                      </a:lnTo>
                      <a:lnTo>
                        <a:pt x="291" y="94"/>
                      </a:lnTo>
                      <a:lnTo>
                        <a:pt x="285" y="94"/>
                      </a:lnTo>
                      <a:lnTo>
                        <a:pt x="285" y="83"/>
                      </a:lnTo>
                      <a:lnTo>
                        <a:pt x="248" y="83"/>
                      </a:lnTo>
                      <a:lnTo>
                        <a:pt x="248" y="64"/>
                      </a:lnTo>
                      <a:lnTo>
                        <a:pt x="242" y="64"/>
                      </a:lnTo>
                      <a:lnTo>
                        <a:pt x="242" y="43"/>
                      </a:lnTo>
                      <a:lnTo>
                        <a:pt x="220" y="43"/>
                      </a:lnTo>
                      <a:lnTo>
                        <a:pt x="214" y="43"/>
                      </a:lnTo>
                      <a:lnTo>
                        <a:pt x="214" y="32"/>
                      </a:lnTo>
                      <a:lnTo>
                        <a:pt x="150" y="32"/>
                      </a:lnTo>
                      <a:lnTo>
                        <a:pt x="150" y="21"/>
                      </a:lnTo>
                      <a:lnTo>
                        <a:pt x="129" y="21"/>
                      </a:lnTo>
                      <a:lnTo>
                        <a:pt x="129" y="13"/>
                      </a:lnTo>
                      <a:lnTo>
                        <a:pt x="116" y="13"/>
                      </a:lnTo>
                      <a:lnTo>
                        <a:pt x="116" y="10"/>
                      </a:lnTo>
                      <a:lnTo>
                        <a:pt x="92" y="10"/>
                      </a:lnTo>
                      <a:lnTo>
                        <a:pt x="9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flat">
                  <a:solidFill>
                    <a:srgbClr val="54ADA4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73" name="Group 372"/>
                <p:cNvGrpSpPr/>
                <p:nvPr/>
              </p:nvGrpSpPr>
              <p:grpSpPr>
                <a:xfrm>
                  <a:off x="5553075" y="2073276"/>
                  <a:ext cx="2279651" cy="2195513"/>
                  <a:chOff x="5553075" y="2073276"/>
                  <a:chExt cx="2279651" cy="2195513"/>
                </a:xfrm>
              </p:grpSpPr>
              <p:sp>
                <p:nvSpPr>
                  <p:cNvPr id="374" name="Line 566"/>
                  <p:cNvSpPr>
                    <a:spLocks noChangeShapeType="1"/>
                  </p:cNvSpPr>
                  <p:nvPr/>
                </p:nvSpPr>
                <p:spPr bwMode="auto">
                  <a:xfrm>
                    <a:off x="5564188" y="207327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5" name="Line 5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53075" y="2087563"/>
                    <a:ext cx="25400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6" name="Line 568"/>
                  <p:cNvSpPr>
                    <a:spLocks noChangeShapeType="1"/>
                  </p:cNvSpPr>
                  <p:nvPr/>
                </p:nvSpPr>
                <p:spPr bwMode="auto">
                  <a:xfrm>
                    <a:off x="5627688" y="20939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7" name="Line 5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14988" y="210502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8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5638800" y="21050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" name="Line 5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27688" y="211772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" name="Line 572"/>
                  <p:cNvSpPr>
                    <a:spLocks noChangeShapeType="1"/>
                  </p:cNvSpPr>
                  <p:nvPr/>
                </p:nvSpPr>
                <p:spPr bwMode="auto">
                  <a:xfrm>
                    <a:off x="5713413" y="212407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1" name="Line 5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02300" y="2135188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2" name="Line 574"/>
                  <p:cNvSpPr>
                    <a:spLocks noChangeShapeType="1"/>
                  </p:cNvSpPr>
                  <p:nvPr/>
                </p:nvSpPr>
                <p:spPr bwMode="auto">
                  <a:xfrm>
                    <a:off x="5776913" y="213836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3" name="Line 5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4213" y="21526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4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5788025" y="213836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5" name="Line 5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73738" y="21526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6" name="Line 578"/>
                  <p:cNvSpPr>
                    <a:spLocks noChangeShapeType="1"/>
                  </p:cNvSpPr>
                  <p:nvPr/>
                </p:nvSpPr>
                <p:spPr bwMode="auto">
                  <a:xfrm>
                    <a:off x="5815013" y="21590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7" name="Line 5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00725" y="21717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8" name="Line 580"/>
                  <p:cNvSpPr>
                    <a:spLocks noChangeShapeType="1"/>
                  </p:cNvSpPr>
                  <p:nvPr/>
                </p:nvSpPr>
                <p:spPr bwMode="auto">
                  <a:xfrm>
                    <a:off x="5832475" y="22034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9" name="Line 5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18188" y="22193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0" name="Line 582"/>
                  <p:cNvSpPr>
                    <a:spLocks noChangeShapeType="1"/>
                  </p:cNvSpPr>
                  <p:nvPr/>
                </p:nvSpPr>
                <p:spPr bwMode="auto">
                  <a:xfrm>
                    <a:off x="5880100" y="22034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1" name="Line 5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68988" y="221932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2" name="Line 584"/>
                  <p:cNvSpPr>
                    <a:spLocks noChangeShapeType="1"/>
                  </p:cNvSpPr>
                  <p:nvPr/>
                </p:nvSpPr>
                <p:spPr bwMode="auto">
                  <a:xfrm>
                    <a:off x="5892800" y="223996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3" name="Line 5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80100" y="225266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4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5919788" y="225425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5" name="Line 5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07088" y="227012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6" name="Line 588"/>
                  <p:cNvSpPr>
                    <a:spLocks noChangeShapeType="1"/>
                  </p:cNvSpPr>
                  <p:nvPr/>
                </p:nvSpPr>
                <p:spPr bwMode="auto">
                  <a:xfrm>
                    <a:off x="5994400" y="228441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7" name="Line 5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981700" y="22971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8" name="Line 590"/>
                  <p:cNvSpPr>
                    <a:spLocks noChangeShapeType="1"/>
                  </p:cNvSpPr>
                  <p:nvPr/>
                </p:nvSpPr>
                <p:spPr bwMode="auto">
                  <a:xfrm>
                    <a:off x="6029325" y="23114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" name="Line 5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18213" y="23241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" name="Line 592"/>
                  <p:cNvSpPr>
                    <a:spLocks noChangeShapeType="1"/>
                  </p:cNvSpPr>
                  <p:nvPr/>
                </p:nvSpPr>
                <p:spPr bwMode="auto">
                  <a:xfrm>
                    <a:off x="6048375" y="23114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" name="Line 5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35675" y="232410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" name="Line 594"/>
                  <p:cNvSpPr>
                    <a:spLocks noChangeShapeType="1"/>
                  </p:cNvSpPr>
                  <p:nvPr/>
                </p:nvSpPr>
                <p:spPr bwMode="auto">
                  <a:xfrm>
                    <a:off x="6107113" y="239236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3" name="Line 5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6000" y="24066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" name="Line 596"/>
                  <p:cNvSpPr>
                    <a:spLocks noChangeShapeType="1"/>
                  </p:cNvSpPr>
                  <p:nvPr/>
                </p:nvSpPr>
                <p:spPr bwMode="auto">
                  <a:xfrm>
                    <a:off x="6076950" y="234156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5" name="Line 5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62663" y="235426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6" name="Line 598"/>
                  <p:cNvSpPr>
                    <a:spLocks noChangeShapeType="1"/>
                  </p:cNvSpPr>
                  <p:nvPr/>
                </p:nvSpPr>
                <p:spPr bwMode="auto">
                  <a:xfrm>
                    <a:off x="6122988" y="24225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7" name="Line 5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10288" y="24368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8" name="Line 600"/>
                  <p:cNvSpPr>
                    <a:spLocks noChangeShapeType="1"/>
                  </p:cNvSpPr>
                  <p:nvPr/>
                </p:nvSpPr>
                <p:spPr bwMode="auto">
                  <a:xfrm>
                    <a:off x="6175375" y="2463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9" name="Line 6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61088" y="24765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" name="Line 602"/>
                  <p:cNvSpPr>
                    <a:spLocks noChangeShapeType="1"/>
                  </p:cNvSpPr>
                  <p:nvPr/>
                </p:nvSpPr>
                <p:spPr bwMode="auto">
                  <a:xfrm>
                    <a:off x="6191250" y="2481263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" name="Line 6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78550" y="249396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2" name="Line 604"/>
                  <p:cNvSpPr>
                    <a:spLocks noChangeShapeType="1"/>
                  </p:cNvSpPr>
                  <p:nvPr/>
                </p:nvSpPr>
                <p:spPr bwMode="auto">
                  <a:xfrm>
                    <a:off x="6253163" y="2622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3" name="Line 6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42050" y="263366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4" name="Line 606"/>
                  <p:cNvSpPr>
                    <a:spLocks noChangeShapeType="1"/>
                  </p:cNvSpPr>
                  <p:nvPr/>
                </p:nvSpPr>
                <p:spPr bwMode="auto">
                  <a:xfrm>
                    <a:off x="6319838" y="27114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5" name="Line 6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07138" y="27241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6" name="Line 608"/>
                  <p:cNvSpPr>
                    <a:spLocks noChangeShapeType="1"/>
                  </p:cNvSpPr>
                  <p:nvPr/>
                </p:nvSpPr>
                <p:spPr bwMode="auto">
                  <a:xfrm>
                    <a:off x="6337300" y="273050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7" name="Line 6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24600" y="274161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8" name="Line 610"/>
                  <p:cNvSpPr>
                    <a:spLocks noChangeShapeType="1"/>
                  </p:cNvSpPr>
                  <p:nvPr/>
                </p:nvSpPr>
                <p:spPr bwMode="auto">
                  <a:xfrm>
                    <a:off x="6408738" y="28765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9" name="Line 6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97625" y="2887663"/>
                    <a:ext cx="25400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0" name="Line 612"/>
                  <p:cNvSpPr>
                    <a:spLocks noChangeShapeType="1"/>
                  </p:cNvSpPr>
                  <p:nvPr/>
                </p:nvSpPr>
                <p:spPr bwMode="auto">
                  <a:xfrm>
                    <a:off x="6429375" y="289401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1" name="Line 6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15088" y="290988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2" name="Line 614"/>
                  <p:cNvSpPr>
                    <a:spLocks noChangeShapeType="1"/>
                  </p:cNvSpPr>
                  <p:nvPr/>
                </p:nvSpPr>
                <p:spPr bwMode="auto">
                  <a:xfrm>
                    <a:off x="6456363" y="30083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3" name="Line 6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42075" y="30194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4" name="Line 616"/>
                  <p:cNvSpPr>
                    <a:spLocks noChangeShapeType="1"/>
                  </p:cNvSpPr>
                  <p:nvPr/>
                </p:nvSpPr>
                <p:spPr bwMode="auto">
                  <a:xfrm>
                    <a:off x="6489700" y="309086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5" name="Line 6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77000" y="310356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6" name="Line 618"/>
                  <p:cNvSpPr>
                    <a:spLocks noChangeShapeType="1"/>
                  </p:cNvSpPr>
                  <p:nvPr/>
                </p:nvSpPr>
                <p:spPr bwMode="auto">
                  <a:xfrm>
                    <a:off x="6680200" y="3348038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7" name="Line 6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69088" y="3360738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8" name="Line 620"/>
                  <p:cNvSpPr>
                    <a:spLocks noChangeShapeType="1"/>
                  </p:cNvSpPr>
                  <p:nvPr/>
                </p:nvSpPr>
                <p:spPr bwMode="auto">
                  <a:xfrm>
                    <a:off x="6697663" y="3365501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" name="Line 6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86550" y="33782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0" name="Line 622"/>
                  <p:cNvSpPr>
                    <a:spLocks noChangeShapeType="1"/>
                  </p:cNvSpPr>
                  <p:nvPr/>
                </p:nvSpPr>
                <p:spPr bwMode="auto">
                  <a:xfrm>
                    <a:off x="6772275" y="345916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1" name="Line 6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61163" y="347027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2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6778625" y="3479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3" name="Line 6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67513" y="349408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4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6845300" y="35179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5" name="Line 6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832600" y="353377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6" name="Line 628"/>
                  <p:cNvSpPr>
                    <a:spLocks noChangeShapeType="1"/>
                  </p:cNvSpPr>
                  <p:nvPr/>
                </p:nvSpPr>
                <p:spPr bwMode="auto">
                  <a:xfrm>
                    <a:off x="6445250" y="29654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7" name="Line 6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29375" y="297815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8" name="Line 630"/>
                  <p:cNvSpPr>
                    <a:spLocks noChangeShapeType="1"/>
                  </p:cNvSpPr>
                  <p:nvPr/>
                </p:nvSpPr>
                <p:spPr bwMode="auto">
                  <a:xfrm>
                    <a:off x="6381750" y="2813051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9" name="Line 6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70638" y="2825751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0" name="Line 632"/>
                  <p:cNvSpPr>
                    <a:spLocks noChangeShapeType="1"/>
                  </p:cNvSpPr>
                  <p:nvPr/>
                </p:nvSpPr>
                <p:spPr bwMode="auto">
                  <a:xfrm>
                    <a:off x="6924675" y="3733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1" name="Line 6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13563" y="3748088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2" name="Line 634"/>
                  <p:cNvSpPr>
                    <a:spLocks noChangeShapeType="1"/>
                  </p:cNvSpPr>
                  <p:nvPr/>
                </p:nvSpPr>
                <p:spPr bwMode="auto">
                  <a:xfrm>
                    <a:off x="6988175" y="3795713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3" name="Line 6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72300" y="38084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4" name="Line 636"/>
                  <p:cNvSpPr>
                    <a:spLocks noChangeShapeType="1"/>
                  </p:cNvSpPr>
                  <p:nvPr/>
                </p:nvSpPr>
                <p:spPr bwMode="auto">
                  <a:xfrm>
                    <a:off x="7032625" y="3795713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5" name="Line 6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19925" y="3808413"/>
                    <a:ext cx="25400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6" name="Line 638"/>
                  <p:cNvSpPr>
                    <a:spLocks noChangeShapeType="1"/>
                  </p:cNvSpPr>
                  <p:nvPr/>
                </p:nvSpPr>
                <p:spPr bwMode="auto">
                  <a:xfrm>
                    <a:off x="7045325" y="3795713"/>
                    <a:ext cx="0" cy="2540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7" name="Line 6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32625" y="380841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8" name="Line 640"/>
                  <p:cNvSpPr>
                    <a:spLocks noChangeShapeType="1"/>
                  </p:cNvSpPr>
                  <p:nvPr/>
                </p:nvSpPr>
                <p:spPr bwMode="auto">
                  <a:xfrm>
                    <a:off x="7073900" y="381476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9" name="Line 6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59613" y="382587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0" name="Line 642"/>
                  <p:cNvSpPr>
                    <a:spLocks noChangeShapeType="1"/>
                  </p:cNvSpPr>
                  <p:nvPr/>
                </p:nvSpPr>
                <p:spPr bwMode="auto">
                  <a:xfrm>
                    <a:off x="7080250" y="38354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1" name="Line 6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69138" y="3849688"/>
                    <a:ext cx="25400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2" name="Line 644"/>
                  <p:cNvSpPr>
                    <a:spLocks noChangeShapeType="1"/>
                  </p:cNvSpPr>
                  <p:nvPr/>
                </p:nvSpPr>
                <p:spPr bwMode="auto">
                  <a:xfrm>
                    <a:off x="7097713" y="38592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3" name="Line 6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86600" y="38719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4" name="Line 646"/>
                  <p:cNvSpPr>
                    <a:spLocks noChangeShapeType="1"/>
                  </p:cNvSpPr>
                  <p:nvPr/>
                </p:nvSpPr>
                <p:spPr bwMode="auto">
                  <a:xfrm>
                    <a:off x="7131050" y="38592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5" name="Line 6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19938" y="3871913"/>
                    <a:ext cx="25400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6" name="Line 648"/>
                  <p:cNvSpPr>
                    <a:spLocks noChangeShapeType="1"/>
                  </p:cNvSpPr>
                  <p:nvPr/>
                </p:nvSpPr>
                <p:spPr bwMode="auto">
                  <a:xfrm>
                    <a:off x="7145338" y="38592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7" name="Line 6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34225" y="387191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8" name="Line 650"/>
                  <p:cNvSpPr>
                    <a:spLocks noChangeShapeType="1"/>
                  </p:cNvSpPr>
                  <p:nvPr/>
                </p:nvSpPr>
                <p:spPr bwMode="auto">
                  <a:xfrm>
                    <a:off x="7158038" y="385921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9" name="Line 6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45338" y="387191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0" name="Line 652"/>
                  <p:cNvSpPr>
                    <a:spLocks noChangeShapeType="1"/>
                  </p:cNvSpPr>
                  <p:nvPr/>
                </p:nvSpPr>
                <p:spPr bwMode="auto">
                  <a:xfrm>
                    <a:off x="7164388" y="38830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" name="Line 6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51688" y="38973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2" name="Line 654"/>
                  <p:cNvSpPr>
                    <a:spLocks noChangeShapeType="1"/>
                  </p:cNvSpPr>
                  <p:nvPr/>
                </p:nvSpPr>
                <p:spPr bwMode="auto">
                  <a:xfrm>
                    <a:off x="7188200" y="3883026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3" name="Line 6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172325" y="38973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4" name="Line 656"/>
                  <p:cNvSpPr>
                    <a:spLocks noChangeShapeType="1"/>
                  </p:cNvSpPr>
                  <p:nvPr/>
                </p:nvSpPr>
                <p:spPr bwMode="auto">
                  <a:xfrm>
                    <a:off x="7219950" y="39100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5" name="Line 6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8838" y="39227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6" name="Line 658"/>
                  <p:cNvSpPr>
                    <a:spLocks noChangeShapeType="1"/>
                  </p:cNvSpPr>
                  <p:nvPr/>
                </p:nvSpPr>
                <p:spPr bwMode="auto">
                  <a:xfrm>
                    <a:off x="7239000" y="39100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7" name="Line 6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26300" y="392271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8" name="Line 660"/>
                  <p:cNvSpPr>
                    <a:spLocks noChangeShapeType="1"/>
                  </p:cNvSpPr>
                  <p:nvPr/>
                </p:nvSpPr>
                <p:spPr bwMode="auto">
                  <a:xfrm>
                    <a:off x="7256463" y="391001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9" name="Line 6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43763" y="392271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0" name="Line 662"/>
                  <p:cNvSpPr>
                    <a:spLocks noChangeShapeType="1"/>
                  </p:cNvSpPr>
                  <p:nvPr/>
                </p:nvSpPr>
                <p:spPr bwMode="auto">
                  <a:xfrm>
                    <a:off x="7300913" y="397827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1" name="Line 6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89800" y="399097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2" name="Line 664"/>
                  <p:cNvSpPr>
                    <a:spLocks noChangeShapeType="1"/>
                  </p:cNvSpPr>
                  <p:nvPr/>
                </p:nvSpPr>
                <p:spPr bwMode="auto">
                  <a:xfrm>
                    <a:off x="7331075" y="40354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3" name="Line 6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16788" y="4048126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" name="Line 666"/>
                  <p:cNvSpPr>
                    <a:spLocks noChangeShapeType="1"/>
                  </p:cNvSpPr>
                  <p:nvPr/>
                </p:nvSpPr>
                <p:spPr bwMode="auto">
                  <a:xfrm>
                    <a:off x="7340600" y="40354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5" name="Line 6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27900" y="4048126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6" name="Line 668"/>
                  <p:cNvSpPr>
                    <a:spLocks noChangeShapeType="1"/>
                  </p:cNvSpPr>
                  <p:nvPr/>
                </p:nvSpPr>
                <p:spPr bwMode="auto">
                  <a:xfrm>
                    <a:off x="7354888" y="4062413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7" name="Line 6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40600" y="4076701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8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7361238" y="410686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9" name="Line 6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48538" y="4119563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0" name="Line 672"/>
                  <p:cNvSpPr>
                    <a:spLocks noChangeShapeType="1"/>
                  </p:cNvSpPr>
                  <p:nvPr/>
                </p:nvSpPr>
                <p:spPr bwMode="auto">
                  <a:xfrm>
                    <a:off x="7412038" y="410686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1" name="Line 6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99338" y="411956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2" name="Line 674"/>
                  <p:cNvSpPr>
                    <a:spLocks noChangeShapeType="1"/>
                  </p:cNvSpPr>
                  <p:nvPr/>
                </p:nvSpPr>
                <p:spPr bwMode="auto">
                  <a:xfrm>
                    <a:off x="7510463" y="4106863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3" name="Line 6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97763" y="411956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4" name="Line 676"/>
                  <p:cNvSpPr>
                    <a:spLocks noChangeShapeType="1"/>
                  </p:cNvSpPr>
                  <p:nvPr/>
                </p:nvSpPr>
                <p:spPr bwMode="auto">
                  <a:xfrm>
                    <a:off x="7542213" y="41497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5" name="Line 6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31100" y="416083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6" name="Line 678"/>
                  <p:cNvSpPr>
                    <a:spLocks noChangeShapeType="1"/>
                  </p:cNvSpPr>
                  <p:nvPr/>
                </p:nvSpPr>
                <p:spPr bwMode="auto">
                  <a:xfrm>
                    <a:off x="7585075" y="41497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7" name="Line 6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69200" y="416083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8" name="Line 680"/>
                  <p:cNvSpPr>
                    <a:spLocks noChangeShapeType="1"/>
                  </p:cNvSpPr>
                  <p:nvPr/>
                </p:nvSpPr>
                <p:spPr bwMode="auto">
                  <a:xfrm>
                    <a:off x="7612063" y="41497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9" name="Line 6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99363" y="416083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0" name="Line 682"/>
                  <p:cNvSpPr>
                    <a:spLocks noChangeShapeType="1"/>
                  </p:cNvSpPr>
                  <p:nvPr/>
                </p:nvSpPr>
                <p:spPr bwMode="auto">
                  <a:xfrm>
                    <a:off x="7646988" y="41497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1" name="Line 6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32700" y="416083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2" name="Line 684"/>
                  <p:cNvSpPr>
                    <a:spLocks noChangeShapeType="1"/>
                  </p:cNvSpPr>
                  <p:nvPr/>
                </p:nvSpPr>
                <p:spPr bwMode="auto">
                  <a:xfrm>
                    <a:off x="7666038" y="4149726"/>
                    <a:ext cx="0" cy="23813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3" name="Line 6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53338" y="4160838"/>
                    <a:ext cx="26988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4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7707313" y="4241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5" name="Line 6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94613" y="425291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6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7766050" y="4241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7" name="Line 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54938" y="425291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8" name="Line 690"/>
                  <p:cNvSpPr>
                    <a:spLocks noChangeShapeType="1"/>
                  </p:cNvSpPr>
                  <p:nvPr/>
                </p:nvSpPr>
                <p:spPr bwMode="auto">
                  <a:xfrm>
                    <a:off x="7781925" y="4241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" name="Line 6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69225" y="425291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" name="Line 692"/>
                  <p:cNvSpPr>
                    <a:spLocks noChangeShapeType="1"/>
                  </p:cNvSpPr>
                  <p:nvPr/>
                </p:nvSpPr>
                <p:spPr bwMode="auto">
                  <a:xfrm>
                    <a:off x="7820025" y="4241801"/>
                    <a:ext cx="0" cy="26988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" name="Line 6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08913" y="4252913"/>
                    <a:ext cx="23813" cy="0"/>
                  </a:xfrm>
                  <a:prstGeom prst="line">
                    <a:avLst/>
                  </a:prstGeom>
                  <a:noFill/>
                  <a:ln w="9525" cap="flat">
                    <a:solidFill>
                      <a:srgbClr val="54ADA4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47" name="TextBox 10"/>
            <p:cNvSpPr txBox="1"/>
            <p:nvPr/>
          </p:nvSpPr>
          <p:spPr>
            <a:xfrm>
              <a:off x="5218309" y="4031029"/>
              <a:ext cx="2945506" cy="566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8745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Hazard ratio (95% 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CI); </a:t>
              </a:r>
              <a:r>
                <a:rPr lang="en-US" sz="900" i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P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value</a:t>
              </a:r>
              <a:endParaRPr lang="en-US" sz="9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118745">
                <a:lnSpc>
                  <a:spcPct val="115000"/>
                </a:lnSpc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Rd </a:t>
              </a:r>
              <a:r>
                <a:rPr lang="en-US" sz="9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cont</a:t>
              </a: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vs MPT: 0.49 (0.38-0.64);</a:t>
              </a:r>
              <a:r>
                <a:rPr lang="en-US" sz="900" i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P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&lt; .00001</a:t>
              </a: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</a:t>
              </a:r>
              <a:endParaRPr lang="en-US" sz="9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118745">
                <a:lnSpc>
                  <a:spcPct val="115000"/>
                </a:lnSpc>
              </a:pP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Rd </a:t>
              </a:r>
              <a:r>
                <a:rPr lang="en-US" sz="9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cont</a:t>
              </a:r>
              <a:r>
                <a:rPr lang="en-US" sz="9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vs Rd18: 0.46 (0.36-0.59);</a:t>
              </a:r>
              <a:r>
                <a:rPr lang="en-US" sz="900" i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P</a:t>
              </a:r>
              <a:r>
                <a:rPr 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 &lt; .00001</a:t>
              </a:r>
              <a:endParaRPr lang="en-US" sz="9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5013941" y="2735326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5013941" y="3387076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5013941" y="4038827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4942619" y="1431823"/>
              <a:ext cx="21396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5013941" y="2083575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5085261" y="4690580"/>
              <a:ext cx="7132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5404290" y="4888218"/>
              <a:ext cx="7132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5689030" y="4888218"/>
              <a:ext cx="7132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5952727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6243508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6825070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6528666" y="4888218"/>
              <a:ext cx="15388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7115851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7406632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7697413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7982571" y="4888218"/>
              <a:ext cx="15388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8278975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8569756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66</a:t>
              </a: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8860539" y="4888218"/>
              <a:ext cx="14264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367" name="TextBox 366"/>
            <p:cNvSpPr txBox="1">
              <a:spLocks noChangeArrowheads="1"/>
            </p:cNvSpPr>
            <p:nvPr/>
          </p:nvSpPr>
          <p:spPr bwMode="auto">
            <a:xfrm>
              <a:off x="5711566" y="5022491"/>
              <a:ext cx="290697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Progression-Free </a:t>
              </a:r>
              <a:r>
                <a:rPr lang="en-US" altLang="en-US" sz="1050" b="1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S</a:t>
              </a:r>
              <a:r>
                <a:rPr kumimoji="0" lang="en-US" altLang="en-US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urvival (</a:t>
              </a:r>
              <a:r>
                <a:rPr lang="en-US" altLang="en-US" sz="1050" b="1" dirty="0" err="1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mos</a:t>
              </a:r>
              <a:r>
                <a:rPr kumimoji="0" lang="en-US" altLang="en-US" sz="105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)</a:t>
              </a:r>
              <a:endParaRPr kumimoji="0" lang="en-US" altLang="en-U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23" name="Gerade Verbindung 822"/>
          <p:cNvCxnSpPr>
            <a:cxnSpLocks noChangeShapeType="1"/>
          </p:cNvCxnSpPr>
          <p:nvPr/>
        </p:nvCxnSpPr>
        <p:spPr bwMode="auto">
          <a:xfrm>
            <a:off x="-15711" y="1140836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4" name="Rechteck 823"/>
          <p:cNvSpPr/>
          <p:nvPr/>
        </p:nvSpPr>
        <p:spPr>
          <a:xfrm>
            <a:off x="3146488" y="6541463"/>
            <a:ext cx="6003462" cy="3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400"/>
              </a:spcBef>
            </a:pPr>
            <a:r>
              <a:rPr lang="en-US" sz="900" dirty="0">
                <a:solidFill>
                  <a:schemeClr val="bg1"/>
                </a:solidFill>
              </a:rPr>
              <a:t>Reprinted from </a:t>
            </a:r>
            <a:r>
              <a:rPr lang="en-US" sz="900" dirty="0" err="1">
                <a:solidFill>
                  <a:schemeClr val="bg1"/>
                </a:solidFill>
              </a:rPr>
              <a:t>Bahlis</a:t>
            </a:r>
            <a:r>
              <a:rPr lang="en-US" sz="900" dirty="0">
                <a:solidFill>
                  <a:schemeClr val="bg1"/>
                </a:solidFill>
              </a:rPr>
              <a:t> NJ, et al. Leukemia, 2017;31(11):2435–2442. Creative Commons Attribution 4.0 International License (https://creativecommons.org/licenses/by/4.0/).</a:t>
            </a:r>
          </a:p>
        </p:txBody>
      </p:sp>
    </p:spTree>
    <p:extLst>
      <p:ext uri="{BB962C8B-B14F-4D97-AF65-F5344CB8AC3E}">
        <p14:creationId xmlns:p14="http://schemas.microsoft.com/office/powerpoint/2010/main" val="34242971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96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Verbesserung der Behandlungsmöglichkeiten des </a:t>
            </a:r>
            <a:r>
              <a:rPr lang="de-DE" sz="3200" b="1" dirty="0" smtClean="0">
                <a:solidFill>
                  <a:srgbClr val="002060"/>
                </a:solidFill>
              </a:rPr>
              <a:t>Multiplen </a:t>
            </a:r>
            <a:r>
              <a:rPr lang="de-DE" sz="3200" b="1" dirty="0" err="1">
                <a:solidFill>
                  <a:srgbClr val="002060"/>
                </a:solidFill>
              </a:rPr>
              <a:t>Myeloms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2467272" y="1783357"/>
            <a:ext cx="2746648" cy="4525963"/>
          </a:xfrm>
        </p:spPr>
        <p:txBody>
          <a:bodyPr>
            <a:noAutofit/>
          </a:bodyPr>
          <a:lstStyle/>
          <a:p>
            <a:r>
              <a:rPr lang="de-DE" sz="2000" b="1" dirty="0" err="1" smtClean="0"/>
              <a:t>Bortezomib</a:t>
            </a:r>
            <a:endParaRPr lang="de-DE" sz="2000" b="1" dirty="0" smtClean="0"/>
          </a:p>
          <a:p>
            <a:r>
              <a:rPr lang="de-DE" sz="2000" b="1" dirty="0" err="1" smtClean="0"/>
              <a:t>Lenalidomid</a:t>
            </a:r>
            <a:endParaRPr lang="de-DE" sz="1600" b="1" dirty="0" smtClean="0"/>
          </a:p>
          <a:p>
            <a:r>
              <a:rPr lang="de-DE" sz="2000" b="1" dirty="0" smtClean="0"/>
              <a:t>Thalidomid</a:t>
            </a:r>
          </a:p>
          <a:p>
            <a:r>
              <a:rPr lang="de-DE" sz="2000" b="1" dirty="0" err="1"/>
              <a:t>Pomalidomid</a:t>
            </a:r>
            <a:endParaRPr lang="de-DE" sz="2000" b="1" dirty="0"/>
          </a:p>
          <a:p>
            <a:r>
              <a:rPr lang="de-DE" sz="2000" b="1" dirty="0" err="1" smtClean="0"/>
              <a:t>Lenalidomid</a:t>
            </a:r>
            <a:endParaRPr lang="de-DE" sz="2000" b="1" dirty="0" smtClean="0"/>
          </a:p>
          <a:p>
            <a:r>
              <a:rPr lang="de-DE" sz="2000" b="1" dirty="0" err="1" smtClean="0"/>
              <a:t>Panobinostat</a:t>
            </a:r>
            <a:endParaRPr lang="de-DE" sz="2000" b="1" dirty="0" smtClean="0"/>
          </a:p>
          <a:p>
            <a:r>
              <a:rPr lang="de-DE" sz="2000" b="1" dirty="0" err="1" smtClean="0"/>
              <a:t>Carfilzomib</a:t>
            </a:r>
            <a:endParaRPr lang="de-DE" sz="2000" b="1" dirty="0" smtClean="0"/>
          </a:p>
          <a:p>
            <a:r>
              <a:rPr lang="de-DE" sz="2000" b="1" dirty="0" err="1" smtClean="0"/>
              <a:t>Elotuzumab</a:t>
            </a:r>
            <a:endParaRPr lang="de-DE" sz="2000" b="1" dirty="0"/>
          </a:p>
          <a:p>
            <a:r>
              <a:rPr lang="de-DE" sz="2000" b="1" dirty="0" err="1" smtClean="0"/>
              <a:t>Daratumumab</a:t>
            </a:r>
            <a:endParaRPr lang="de-DE" sz="2000" b="1" dirty="0" smtClean="0"/>
          </a:p>
          <a:p>
            <a:r>
              <a:rPr lang="de-DE" sz="2000" b="1" dirty="0" err="1" smtClean="0"/>
              <a:t>Ixazomib</a:t>
            </a:r>
            <a:endParaRPr lang="de-DE" sz="2000" b="1" dirty="0" smtClean="0"/>
          </a:p>
          <a:p>
            <a:r>
              <a:rPr lang="de-DE" sz="2000" b="1" dirty="0" err="1"/>
              <a:t>Lenalidomid</a:t>
            </a:r>
            <a:endParaRPr lang="de-DE" sz="2000" b="1" dirty="0"/>
          </a:p>
          <a:p>
            <a:r>
              <a:rPr lang="de-DE" sz="2000" b="1" dirty="0" err="1" smtClean="0">
                <a:solidFill>
                  <a:srgbClr val="309C97"/>
                </a:solidFill>
              </a:rPr>
              <a:t>Daratumumab</a:t>
            </a:r>
            <a:endParaRPr lang="de-DE" sz="2000" b="1" dirty="0" smtClean="0">
              <a:solidFill>
                <a:srgbClr val="309C97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709864" y="1783357"/>
            <a:ext cx="4038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4/2004 (Zweitlinie)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6/2007 (Zweitlinie)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4/2008 (Erstlinie)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8/2013 (Drittlinie)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2/2015 (Erstlinie)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9/2015 (Drittlinie)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11/2015 (Zweitlinie)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3/2016 (Zweitlinie)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5/2016 (Monotherapie</a:t>
            </a:r>
            <a:r>
              <a:rPr lang="de-DE" sz="2000" dirty="0"/>
              <a:t>)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7/</a:t>
            </a:r>
            <a:r>
              <a:rPr lang="de-DE" sz="2000" dirty="0" smtClean="0"/>
              <a:t>2016 (Zweitlinie)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2017 </a:t>
            </a:r>
            <a:r>
              <a:rPr lang="de-DE" sz="2000" dirty="0"/>
              <a:t>(Erhaltungstherapie)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b="1" dirty="0" smtClean="0">
                <a:solidFill>
                  <a:srgbClr val="309C97"/>
                </a:solidFill>
              </a:rPr>
              <a:t>9/2017 (Kombinationstherapie)</a:t>
            </a:r>
          </a:p>
        </p:txBody>
      </p:sp>
      <p:sp>
        <p:nvSpPr>
          <p:cNvPr id="4" name="Rectangle 6"/>
          <p:cNvSpPr/>
          <p:nvPr/>
        </p:nvSpPr>
        <p:spPr>
          <a:xfrm>
            <a:off x="0" y="6525347"/>
            <a:ext cx="9144000" cy="332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112474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Pfeil nach unten 2"/>
          <p:cNvSpPr/>
          <p:nvPr/>
        </p:nvSpPr>
        <p:spPr>
          <a:xfrm>
            <a:off x="1253480" y="1739945"/>
            <a:ext cx="360040" cy="45365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705093" y="3746588"/>
            <a:ext cx="727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prstClr val="black"/>
                </a:solidFill>
                <a:latin typeface="Calibri"/>
              </a:rPr>
              <a:t>Zeit</a:t>
            </a:r>
            <a:endParaRPr lang="de-DE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13866" y="1226597"/>
            <a:ext cx="2598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prstClr val="black"/>
                </a:solidFill>
                <a:latin typeface="Calibri"/>
              </a:rPr>
              <a:t>EMA Zulassungsdatum</a:t>
            </a:r>
            <a:endParaRPr lang="de-DE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5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887565" y="6596400"/>
            <a:ext cx="4256435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Moreau P, et al.</a:t>
            </a:r>
            <a:r>
              <a:rPr lang="it-IT" sz="1100" dirty="0">
                <a:solidFill>
                  <a:schemeClr val="bg1"/>
                </a:solidFill>
              </a:rPr>
              <a:t> Ann Oncol 2017;00:1–11, 2017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000" dirty="0" err="1">
                <a:solidFill>
                  <a:schemeClr val="tx2"/>
                </a:solidFill>
              </a:rPr>
              <a:t>Relapsed</a:t>
            </a:r>
            <a:r>
              <a:rPr lang="fr-FR" altLang="fr-FR" sz="4000" dirty="0">
                <a:solidFill>
                  <a:schemeClr val="tx2"/>
                </a:solidFill>
              </a:rPr>
              <a:t>/</a:t>
            </a:r>
            <a:r>
              <a:rPr lang="fr-FR" altLang="fr-FR" sz="4000" dirty="0" err="1">
                <a:solidFill>
                  <a:schemeClr val="tx2"/>
                </a:solidFill>
              </a:rPr>
              <a:t>refractory</a:t>
            </a:r>
            <a:r>
              <a:rPr lang="fr-FR" altLang="fr-FR" sz="4000" dirty="0">
                <a:solidFill>
                  <a:schemeClr val="tx2"/>
                </a:solidFill>
              </a:rPr>
              <a:t> MM: ESMO guidelines </a:t>
            </a:r>
            <a:r>
              <a:rPr lang="fr-FR" altLang="fr-FR" sz="4000" dirty="0" smtClean="0">
                <a:solidFill>
                  <a:schemeClr val="tx2"/>
                </a:solidFill>
              </a:rPr>
              <a:t>2017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18" name="CuadroTexto 1"/>
          <p:cNvSpPr txBox="1"/>
          <p:nvPr/>
        </p:nvSpPr>
        <p:spPr>
          <a:xfrm>
            <a:off x="695055" y="1560280"/>
            <a:ext cx="2914162" cy="684797"/>
          </a:xfrm>
          <a:prstGeom prst="rect">
            <a:avLst/>
          </a:prstGeom>
          <a:noFill/>
        </p:spPr>
        <p:txBody>
          <a:bodyPr wrap="square" lIns="68574" tIns="34287" rIns="68574" bIns="34287" rtlCol="0">
            <a:spAutoFit/>
          </a:bodyPr>
          <a:lstStyle/>
          <a:p>
            <a:pPr algn="ctr" defTabSz="685634">
              <a:defRPr/>
            </a:pP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First</a:t>
            </a:r>
            <a:r>
              <a:rPr lang="es-ES" sz="2000" b="1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relapse</a:t>
            </a:r>
            <a:r>
              <a:rPr lang="es-ES" sz="2000" b="1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after</a:t>
            </a:r>
            <a:r>
              <a:rPr lang="es-ES" sz="2000" b="1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IMiD-based</a:t>
            </a:r>
            <a:r>
              <a:rPr lang="es-ES" sz="2000" b="1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induction</a:t>
            </a:r>
            <a:endParaRPr lang="es-ES" sz="2000" b="1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68014" y="2896587"/>
            <a:ext cx="1573355" cy="684797"/>
          </a:xfrm>
          <a:prstGeom prst="rect">
            <a:avLst/>
          </a:prstGeom>
          <a:noFill/>
          <a:ln>
            <a:noFill/>
          </a:ln>
        </p:spPr>
        <p:txBody>
          <a:bodyPr wrap="square" lIns="68574" tIns="34287" rIns="68574" bIns="34287" rtlCol="0">
            <a:spAutoFit/>
          </a:bodyPr>
          <a:lstStyle/>
          <a:p>
            <a:pPr algn="ctr" defTabSz="685634">
              <a:defRPr/>
            </a:pPr>
            <a:r>
              <a:rPr lang="es-ES" sz="2000" b="1" dirty="0" err="1">
                <a:solidFill>
                  <a:schemeClr val="accent2"/>
                </a:solidFill>
                <a:ea typeface="ＭＳ Ｐゴシック" charset="-128"/>
              </a:rPr>
              <a:t>Doublets</a:t>
            </a:r>
            <a:endParaRPr lang="es-ES" sz="2000" b="1" dirty="0">
              <a:solidFill>
                <a:schemeClr val="accent2"/>
              </a:solidFill>
              <a:ea typeface="ＭＳ Ｐゴシック" charset="-128"/>
            </a:endParaRPr>
          </a:p>
          <a:p>
            <a:pPr algn="ctr" defTabSz="685634">
              <a:defRPr/>
            </a:pP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Kd</a:t>
            </a:r>
            <a:r>
              <a:rPr lang="es-ES" sz="2000" b="1" dirty="0">
                <a:solidFill>
                  <a:prstClr val="black"/>
                </a:solidFill>
                <a:ea typeface="ＭＳ Ｐゴシック" charset="-128"/>
              </a:rPr>
              <a:t> / </a:t>
            </a: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Vd</a:t>
            </a:r>
            <a:endParaRPr lang="es-ES" sz="2000" b="1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1" name="CuadroTexto 5"/>
          <p:cNvSpPr txBox="1"/>
          <p:nvPr/>
        </p:nvSpPr>
        <p:spPr>
          <a:xfrm>
            <a:off x="1517393" y="2896587"/>
            <a:ext cx="3263341" cy="1300350"/>
          </a:xfrm>
          <a:prstGeom prst="rect">
            <a:avLst/>
          </a:prstGeom>
          <a:noFill/>
        </p:spPr>
        <p:txBody>
          <a:bodyPr wrap="none" lIns="68574" tIns="34287" rIns="68574" bIns="34287" rtlCol="0">
            <a:spAutoFit/>
          </a:bodyPr>
          <a:lstStyle/>
          <a:p>
            <a:pPr algn="ctr" defTabSz="685634">
              <a:defRPr/>
            </a:pPr>
            <a:r>
              <a:rPr lang="es-ES" sz="2000" b="1" dirty="0" err="1">
                <a:solidFill>
                  <a:schemeClr val="accent2"/>
                </a:solidFill>
                <a:ea typeface="ＭＳ Ｐゴシック" charset="-128"/>
              </a:rPr>
              <a:t>Triplets</a:t>
            </a:r>
            <a:r>
              <a:rPr lang="es-ES" sz="2000" b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chemeClr val="accent2"/>
                </a:solidFill>
                <a:ea typeface="ＭＳ Ｐゴシック" charset="-128"/>
              </a:rPr>
              <a:t>based</a:t>
            </a:r>
            <a:r>
              <a:rPr lang="es-ES" sz="2000" b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chemeClr val="accent2"/>
                </a:solidFill>
                <a:ea typeface="ＭＳ Ｐゴシック" charset="-128"/>
              </a:rPr>
              <a:t>on</a:t>
            </a:r>
            <a:r>
              <a:rPr lang="es-ES" sz="2000" b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chemeClr val="accent2"/>
                </a:solidFill>
                <a:ea typeface="ＭＳ Ｐゴシック" charset="-128"/>
              </a:rPr>
              <a:t>Bortezomib</a:t>
            </a:r>
            <a:endParaRPr lang="es-ES" sz="2000" b="1" dirty="0">
              <a:solidFill>
                <a:schemeClr val="accent2"/>
              </a:solidFill>
              <a:ea typeface="ＭＳ Ｐゴシック" charset="-128"/>
            </a:endParaRPr>
          </a:p>
          <a:p>
            <a:pPr algn="ctr" defTabSz="685634">
              <a:defRPr/>
            </a:pP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DaraVD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or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PanoVD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or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  <a:p>
            <a:pPr algn="ctr" defTabSz="685634">
              <a:defRPr/>
            </a:pP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EloVD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or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VCD</a:t>
            </a:r>
          </a:p>
          <a:p>
            <a:pPr algn="ctr" defTabSz="685634">
              <a:defRPr/>
            </a:pPr>
            <a:endParaRPr lang="es-ES" sz="2000" dirty="0">
              <a:solidFill>
                <a:srgbClr val="92D050"/>
              </a:solidFill>
              <a:ea typeface="ＭＳ Ｐゴシック" charset="-128"/>
            </a:endParaRPr>
          </a:p>
        </p:txBody>
      </p:sp>
      <p:sp>
        <p:nvSpPr>
          <p:cNvPr id="39" name="CuadroTexto 25"/>
          <p:cNvSpPr txBox="1"/>
          <p:nvPr/>
        </p:nvSpPr>
        <p:spPr>
          <a:xfrm>
            <a:off x="5145328" y="1560280"/>
            <a:ext cx="3107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34">
              <a:defRPr/>
            </a:pP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First</a:t>
            </a:r>
            <a:r>
              <a:rPr lang="es-ES" sz="2000" b="1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relapse</a:t>
            </a:r>
            <a:r>
              <a:rPr lang="es-ES" sz="2000" b="1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after</a:t>
            </a:r>
            <a:r>
              <a:rPr lang="es-ES" sz="2000" b="1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Bortezomib-based</a:t>
            </a:r>
            <a:r>
              <a:rPr lang="es-ES" sz="2000" b="1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induction</a:t>
            </a:r>
            <a:endParaRPr lang="es-ES" sz="2000" b="1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0" name="CuadroTexto 30"/>
          <p:cNvSpPr txBox="1"/>
          <p:nvPr/>
        </p:nvSpPr>
        <p:spPr>
          <a:xfrm>
            <a:off x="6483879" y="2896586"/>
            <a:ext cx="255764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634">
              <a:defRPr/>
            </a:pPr>
            <a:r>
              <a:rPr lang="es-ES" sz="2000" b="1" dirty="0" err="1">
                <a:solidFill>
                  <a:schemeClr val="accent2"/>
                </a:solidFill>
                <a:ea typeface="ＭＳ Ｐゴシック" charset="-128"/>
              </a:rPr>
              <a:t>Triplets</a:t>
            </a:r>
            <a:r>
              <a:rPr lang="es-ES" sz="2000" b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chemeClr val="accent2"/>
                </a:solidFill>
                <a:ea typeface="ＭＳ Ｐゴシック" charset="-128"/>
              </a:rPr>
              <a:t>based</a:t>
            </a:r>
            <a:r>
              <a:rPr lang="es-ES" sz="2000" b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chemeClr val="accent2"/>
                </a:solidFill>
                <a:ea typeface="ＭＳ Ｐゴシック" charset="-128"/>
              </a:rPr>
              <a:t>on</a:t>
            </a:r>
            <a:r>
              <a:rPr lang="es-ES" sz="2000" b="1" dirty="0">
                <a:solidFill>
                  <a:schemeClr val="accent2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chemeClr val="accent2"/>
                </a:solidFill>
                <a:ea typeface="ＭＳ Ｐゴシック" charset="-128"/>
              </a:rPr>
              <a:t>Rd</a:t>
            </a:r>
            <a:endParaRPr lang="es-ES" sz="2000" b="1" dirty="0">
              <a:solidFill>
                <a:schemeClr val="accent2"/>
              </a:solidFill>
              <a:ea typeface="ＭＳ Ｐゴシック" charset="-128"/>
            </a:endParaRPr>
          </a:p>
          <a:p>
            <a:pPr algn="ctr" defTabSz="685634">
              <a:defRPr/>
            </a:pP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DaraRd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or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s-ES" sz="2000" b="1" baseline="30000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KRd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or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IxaRd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or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EloRd</a:t>
            </a:r>
            <a:endParaRPr lang="es-ES" sz="2000" b="1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1" name="CuadroTexto 28"/>
          <p:cNvSpPr txBox="1"/>
          <p:nvPr/>
        </p:nvSpPr>
        <p:spPr>
          <a:xfrm>
            <a:off x="5348340" y="2896587"/>
            <a:ext cx="52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634">
              <a:defRPr/>
            </a:pPr>
            <a:r>
              <a:rPr lang="en-US" sz="2000" b="1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n-US" sz="2000" b="1" dirty="0">
                <a:solidFill>
                  <a:schemeClr val="accent2"/>
                </a:solidFill>
                <a:ea typeface="ＭＳ Ｐゴシック" charset="-128"/>
              </a:rPr>
              <a:t>Rd</a:t>
            </a:r>
          </a:p>
        </p:txBody>
      </p:sp>
      <p:sp>
        <p:nvSpPr>
          <p:cNvPr id="25" name="CuadroTexto 41"/>
          <p:cNvSpPr txBox="1"/>
          <p:nvPr/>
        </p:nvSpPr>
        <p:spPr>
          <a:xfrm>
            <a:off x="811729" y="5217692"/>
            <a:ext cx="2398129" cy="1915903"/>
          </a:xfrm>
          <a:prstGeom prst="rect">
            <a:avLst/>
          </a:prstGeom>
          <a:noFill/>
          <a:ln>
            <a:noFill/>
          </a:ln>
        </p:spPr>
        <p:txBody>
          <a:bodyPr wrap="square" lIns="68574" tIns="34287" rIns="68574" bIns="34287" rtlCol="0">
            <a:spAutoFit/>
          </a:bodyPr>
          <a:lstStyle/>
          <a:p>
            <a:pPr algn="ctr" defTabSz="685634">
              <a:defRPr/>
            </a:pPr>
            <a:r>
              <a:rPr lang="es-ES" sz="2000" b="1" dirty="0" err="1">
                <a:solidFill>
                  <a:schemeClr val="accent2"/>
                </a:solidFill>
                <a:ea typeface="ＭＳ Ｐゴシック" charset="-128"/>
              </a:rPr>
              <a:t>Pomalidomide-Dex</a:t>
            </a:r>
            <a:endParaRPr lang="es-ES" sz="2000" b="1" dirty="0">
              <a:solidFill>
                <a:schemeClr val="accent2"/>
              </a:solidFill>
              <a:ea typeface="ＭＳ Ｐゴシック" charset="-128"/>
            </a:endParaRPr>
          </a:p>
          <a:p>
            <a:pPr algn="ctr" defTabSz="685634">
              <a:defRPr/>
            </a:pP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(as a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backbone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) </a:t>
            </a:r>
          </a:p>
          <a:p>
            <a:pPr defTabSz="685634">
              <a:defRPr/>
            </a:pP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       +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Cyclo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or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Ixa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or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Bort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or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      	 Dara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or</a:t>
            </a:r>
            <a:r>
              <a:rPr lang="es-ES" sz="2000" b="1" dirty="0">
                <a:solidFill>
                  <a:srgbClr val="000000"/>
                </a:solidFill>
                <a:ea typeface="ＭＳ Ｐゴシック" charset="-128"/>
              </a:rPr>
              <a:t>  </a:t>
            </a:r>
            <a:r>
              <a:rPr lang="es-ES" sz="2000" b="1" dirty="0" err="1">
                <a:solidFill>
                  <a:srgbClr val="000000"/>
                </a:solidFill>
                <a:ea typeface="ＭＳ Ｐゴシック" charset="-128"/>
              </a:rPr>
              <a:t>Elo</a:t>
            </a:r>
            <a:endParaRPr lang="es-ES" sz="2000" b="1" dirty="0">
              <a:solidFill>
                <a:srgbClr val="000000"/>
              </a:solidFill>
              <a:ea typeface="ＭＳ Ｐゴシック" charset="-128"/>
            </a:endParaRPr>
          </a:p>
          <a:p>
            <a:pPr algn="ctr" defTabSz="685634">
              <a:defRPr/>
            </a:pPr>
            <a:endParaRPr lang="es-ES" sz="2000" b="1" dirty="0">
              <a:solidFill>
                <a:srgbClr val="92D050"/>
              </a:solidFill>
              <a:ea typeface="ＭＳ Ｐゴシック" charset="-128"/>
            </a:endParaRPr>
          </a:p>
        </p:txBody>
      </p:sp>
      <p:sp>
        <p:nvSpPr>
          <p:cNvPr id="27" name="CuadroTexto 43"/>
          <p:cNvSpPr txBox="1"/>
          <p:nvPr/>
        </p:nvSpPr>
        <p:spPr>
          <a:xfrm>
            <a:off x="3735353" y="5217693"/>
            <a:ext cx="1690422" cy="1608126"/>
          </a:xfrm>
          <a:prstGeom prst="rect">
            <a:avLst/>
          </a:prstGeom>
          <a:noFill/>
          <a:ln>
            <a:noFill/>
          </a:ln>
        </p:spPr>
        <p:txBody>
          <a:bodyPr wrap="square" lIns="68574" tIns="34287" rIns="68574" bIns="34287" rtlCol="0">
            <a:spAutoFit/>
          </a:bodyPr>
          <a:lstStyle/>
          <a:p>
            <a:pPr algn="ctr" defTabSz="685634">
              <a:defRPr/>
            </a:pPr>
            <a:r>
              <a:rPr lang="es-ES" sz="2000" b="1" dirty="0" err="1">
                <a:solidFill>
                  <a:schemeClr val="accent2"/>
                </a:solidFill>
                <a:ea typeface="ＭＳ Ｐゴシック" charset="-128"/>
              </a:rPr>
              <a:t>Daratumumab</a:t>
            </a:r>
            <a:r>
              <a:rPr lang="es-ES" sz="2000" b="1" dirty="0">
                <a:solidFill>
                  <a:schemeClr val="accent2"/>
                </a:solidFill>
                <a:ea typeface="ＭＳ Ｐゴシック" charset="-128"/>
              </a:rPr>
              <a:t> </a:t>
            </a:r>
          </a:p>
          <a:p>
            <a:pPr algn="ctr" defTabSz="685634">
              <a:defRPr/>
            </a:pPr>
            <a:r>
              <a:rPr lang="es-ES" sz="2000" b="1" dirty="0">
                <a:solidFill>
                  <a:prstClr val="black"/>
                </a:solidFill>
                <a:ea typeface="ＭＳ Ｐゴシック" charset="-128"/>
              </a:rPr>
              <a:t>(single </a:t>
            </a: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agent</a:t>
            </a:r>
            <a:r>
              <a:rPr lang="es-ES" sz="2000" b="1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or</a:t>
            </a:r>
            <a:r>
              <a:rPr lang="es-ES" sz="2000" b="1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ea typeface="ＭＳ Ｐゴシック" charset="-128"/>
              </a:rPr>
              <a:t>combination</a:t>
            </a:r>
            <a:r>
              <a:rPr lang="es-ES" sz="2000" b="1" dirty="0">
                <a:solidFill>
                  <a:prstClr val="black"/>
                </a:solidFill>
                <a:ea typeface="ＭＳ Ｐゴシック" charset="-128"/>
              </a:rPr>
              <a:t>)</a:t>
            </a:r>
          </a:p>
          <a:p>
            <a:pPr algn="ctr" defTabSz="685634">
              <a:defRPr/>
            </a:pPr>
            <a:endParaRPr lang="es-ES" sz="2000" b="1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8" name="CuadroTexto 44"/>
          <p:cNvSpPr txBox="1"/>
          <p:nvPr/>
        </p:nvSpPr>
        <p:spPr>
          <a:xfrm>
            <a:off x="5915714" y="5217692"/>
            <a:ext cx="1721480" cy="377020"/>
          </a:xfrm>
          <a:prstGeom prst="rect">
            <a:avLst/>
          </a:prstGeom>
          <a:noFill/>
          <a:ln>
            <a:noFill/>
          </a:ln>
        </p:spPr>
        <p:txBody>
          <a:bodyPr wrap="square" lIns="68574" tIns="34287" rIns="68574" bIns="34287" rtlCol="0">
            <a:spAutoFit/>
          </a:bodyPr>
          <a:lstStyle/>
          <a:p>
            <a:pPr algn="ctr" defTabSz="685634">
              <a:defRPr/>
            </a:pPr>
            <a:r>
              <a:rPr lang="es-ES" sz="2000" b="1" dirty="0" err="1">
                <a:solidFill>
                  <a:schemeClr val="accent2"/>
                </a:solidFill>
                <a:ea typeface="ＭＳ Ｐゴシック" charset="-128"/>
              </a:rPr>
              <a:t>Clinical</a:t>
            </a:r>
            <a:r>
              <a:rPr lang="es-ES" sz="2000" b="1" dirty="0">
                <a:solidFill>
                  <a:schemeClr val="accent2"/>
                </a:solidFill>
                <a:ea typeface="ＭＳ Ｐゴシック" charset="-128"/>
              </a:rPr>
              <a:t> trial</a:t>
            </a:r>
          </a:p>
        </p:txBody>
      </p:sp>
      <p:sp>
        <p:nvSpPr>
          <p:cNvPr id="29" name="CuadroTexto 12"/>
          <p:cNvSpPr txBox="1"/>
          <p:nvPr/>
        </p:nvSpPr>
        <p:spPr>
          <a:xfrm>
            <a:off x="3120124" y="4191222"/>
            <a:ext cx="3627448" cy="377020"/>
          </a:xfrm>
          <a:prstGeom prst="rect">
            <a:avLst/>
          </a:prstGeom>
          <a:noFill/>
        </p:spPr>
        <p:txBody>
          <a:bodyPr wrap="none" lIns="68574" tIns="34287" rIns="68574" bIns="34287" rtlCol="0">
            <a:spAutoFit/>
          </a:bodyPr>
          <a:lstStyle/>
          <a:p>
            <a:pPr defTabSz="685634">
              <a:defRPr/>
            </a:pPr>
            <a:r>
              <a:rPr lang="en-US" sz="2000" b="1" dirty="0">
                <a:solidFill>
                  <a:prstClr val="black"/>
                </a:solidFill>
                <a:ea typeface="ＭＳ Ｐゴシック" charset="-128"/>
              </a:rPr>
              <a:t>At second or subsequent relapse</a:t>
            </a:r>
          </a:p>
        </p:txBody>
      </p:sp>
      <p:cxnSp>
        <p:nvCxnSpPr>
          <p:cNvPr id="4" name="Elbow Connector 3"/>
          <p:cNvCxnSpPr>
            <a:stCxn id="18" idx="2"/>
            <a:endCxn id="19" idx="0"/>
          </p:cNvCxnSpPr>
          <p:nvPr/>
        </p:nvCxnSpPr>
        <p:spPr>
          <a:xfrm rot="5400000">
            <a:off x="1277659" y="2022110"/>
            <a:ext cx="651510" cy="109744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18" idx="2"/>
            <a:endCxn id="21" idx="0"/>
          </p:cNvCxnSpPr>
          <p:nvPr/>
        </p:nvCxnSpPr>
        <p:spPr>
          <a:xfrm rot="16200000" flipH="1">
            <a:off x="2324845" y="2072368"/>
            <a:ext cx="651510" cy="99692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39" idx="2"/>
            <a:endCxn id="41" idx="0"/>
          </p:cNvCxnSpPr>
          <p:nvPr/>
        </p:nvCxnSpPr>
        <p:spPr>
          <a:xfrm rot="5400000">
            <a:off x="5994613" y="2192009"/>
            <a:ext cx="320644" cy="108851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9" idx="2"/>
            <a:endCxn id="40" idx="0"/>
          </p:cNvCxnSpPr>
          <p:nvPr/>
        </p:nvCxnSpPr>
        <p:spPr>
          <a:xfrm rot="16200000" flipH="1">
            <a:off x="7070625" y="2204508"/>
            <a:ext cx="320643" cy="106351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9" idx="2"/>
            <a:endCxn id="27" idx="0"/>
          </p:cNvCxnSpPr>
          <p:nvPr/>
        </p:nvCxnSpPr>
        <p:spPr>
          <a:xfrm flipH="1">
            <a:off x="4580564" y="4568242"/>
            <a:ext cx="353284" cy="649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9" idx="2"/>
            <a:endCxn id="25" idx="0"/>
          </p:cNvCxnSpPr>
          <p:nvPr/>
        </p:nvCxnSpPr>
        <p:spPr>
          <a:xfrm rot="5400000">
            <a:off x="3147596" y="3431440"/>
            <a:ext cx="649450" cy="292305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29" idx="2"/>
            <a:endCxn id="28" idx="0"/>
          </p:cNvCxnSpPr>
          <p:nvPr/>
        </p:nvCxnSpPr>
        <p:spPr>
          <a:xfrm rot="16200000" flipH="1">
            <a:off x="5530426" y="3971664"/>
            <a:ext cx="649450" cy="184260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665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96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Verbesserung der Behandlungsmöglichkeiten des </a:t>
            </a:r>
            <a:r>
              <a:rPr lang="de-DE" sz="3200" b="1" dirty="0" smtClean="0">
                <a:solidFill>
                  <a:srgbClr val="002060"/>
                </a:solidFill>
              </a:rPr>
              <a:t>Multiplen </a:t>
            </a:r>
            <a:r>
              <a:rPr lang="de-DE" sz="3200" b="1" dirty="0" err="1">
                <a:solidFill>
                  <a:srgbClr val="002060"/>
                </a:solidFill>
              </a:rPr>
              <a:t>Myeloms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2467272" y="1783357"/>
            <a:ext cx="2746648" cy="4525963"/>
          </a:xfrm>
        </p:spPr>
        <p:txBody>
          <a:bodyPr>
            <a:noAutofit/>
          </a:bodyPr>
          <a:lstStyle/>
          <a:p>
            <a:r>
              <a:rPr lang="de-DE" sz="2000" b="1" dirty="0" err="1" smtClean="0"/>
              <a:t>Bortezomib</a:t>
            </a:r>
            <a:endParaRPr lang="de-DE" sz="2000" b="1" dirty="0" smtClean="0"/>
          </a:p>
          <a:p>
            <a:r>
              <a:rPr lang="de-DE" sz="2000" b="1" dirty="0" err="1" smtClean="0"/>
              <a:t>Lenalidomid</a:t>
            </a:r>
            <a:endParaRPr lang="de-DE" sz="1600" b="1" dirty="0" smtClean="0"/>
          </a:p>
          <a:p>
            <a:r>
              <a:rPr lang="de-DE" sz="2000" b="1" dirty="0" smtClean="0"/>
              <a:t>Thalidomid</a:t>
            </a:r>
          </a:p>
          <a:p>
            <a:r>
              <a:rPr lang="de-DE" sz="2000" b="1" dirty="0" err="1"/>
              <a:t>Pomalidomid</a:t>
            </a:r>
            <a:endParaRPr lang="de-DE" sz="2000" b="1" dirty="0"/>
          </a:p>
          <a:p>
            <a:r>
              <a:rPr lang="de-DE" sz="2000" b="1" dirty="0" err="1" smtClean="0"/>
              <a:t>Lenalidomid</a:t>
            </a:r>
            <a:endParaRPr lang="de-DE" sz="2000" b="1" dirty="0" smtClean="0"/>
          </a:p>
          <a:p>
            <a:r>
              <a:rPr lang="de-DE" sz="2000" b="1" dirty="0" err="1" smtClean="0"/>
              <a:t>Panobinostat</a:t>
            </a:r>
            <a:endParaRPr lang="de-DE" sz="2000" b="1" dirty="0" smtClean="0"/>
          </a:p>
          <a:p>
            <a:r>
              <a:rPr lang="de-DE" sz="2000" b="1" dirty="0" err="1" smtClean="0"/>
              <a:t>Carfilzomib</a:t>
            </a:r>
            <a:endParaRPr lang="de-DE" sz="2000" b="1" dirty="0" smtClean="0"/>
          </a:p>
          <a:p>
            <a:r>
              <a:rPr lang="de-DE" sz="2000" b="1" dirty="0" err="1" smtClean="0"/>
              <a:t>Elotuzumab</a:t>
            </a:r>
            <a:endParaRPr lang="de-DE" sz="2000" b="1" dirty="0"/>
          </a:p>
          <a:p>
            <a:r>
              <a:rPr lang="de-DE" sz="2000" b="1" dirty="0" err="1" smtClean="0"/>
              <a:t>Daratumumab</a:t>
            </a:r>
            <a:endParaRPr lang="de-DE" sz="2000" b="1" dirty="0" smtClean="0"/>
          </a:p>
          <a:p>
            <a:r>
              <a:rPr lang="de-DE" sz="2000" b="1" dirty="0" err="1" smtClean="0"/>
              <a:t>Ixazomib</a:t>
            </a:r>
            <a:endParaRPr lang="de-DE" sz="2000" b="1" dirty="0" smtClean="0"/>
          </a:p>
          <a:p>
            <a:r>
              <a:rPr lang="de-DE" sz="2000" b="1" dirty="0" err="1"/>
              <a:t>Lenalidomid</a:t>
            </a:r>
            <a:endParaRPr lang="de-DE" sz="2000" b="1" dirty="0"/>
          </a:p>
          <a:p>
            <a:r>
              <a:rPr lang="de-DE" sz="2000" b="1" dirty="0" err="1" smtClean="0"/>
              <a:t>Daratumumab</a:t>
            </a:r>
            <a:endParaRPr lang="de-DE" sz="2000" b="1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709864" y="1783357"/>
            <a:ext cx="4038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4/2004 (Zweitlinie)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6/2007 (Zweitlinie)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4/2008 (Erstlinie)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8/2013 (Drittlinie)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2/2015 (Erstlinie)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9/2015 (Drittlinie)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11/2015 (Zweitlinie)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3/2016 (Zweitlinie)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5/2016 (Monotherapie</a:t>
            </a:r>
            <a:r>
              <a:rPr lang="de-DE" sz="2000" dirty="0"/>
              <a:t>)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/>
              <a:t>7/</a:t>
            </a:r>
            <a:r>
              <a:rPr lang="de-DE" sz="2000" dirty="0" smtClean="0"/>
              <a:t>2016 (Zweitlinie)</a:t>
            </a:r>
            <a:endParaRPr lang="de-D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2017 </a:t>
            </a:r>
            <a:r>
              <a:rPr lang="de-DE" sz="2000" dirty="0"/>
              <a:t>(Erhaltungstherapie)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/>
              <a:t>9/2017 (Kombinationstherapie)</a:t>
            </a:r>
          </a:p>
        </p:txBody>
      </p:sp>
      <p:sp>
        <p:nvSpPr>
          <p:cNvPr id="4" name="Rectangle 6"/>
          <p:cNvSpPr/>
          <p:nvPr/>
        </p:nvSpPr>
        <p:spPr>
          <a:xfrm>
            <a:off x="0" y="6525347"/>
            <a:ext cx="9144000" cy="332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112474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Pfeil nach unten 2"/>
          <p:cNvSpPr/>
          <p:nvPr/>
        </p:nvSpPr>
        <p:spPr>
          <a:xfrm>
            <a:off x="1253480" y="1739945"/>
            <a:ext cx="360040" cy="45365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16200000">
            <a:off x="705093" y="3746588"/>
            <a:ext cx="727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Zeit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5113866" y="1226597"/>
            <a:ext cx="2598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EMA Zulassungsdatum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95712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6469399"/>
            <a:ext cx="7381875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1 </a:t>
            </a:r>
            <a:r>
              <a:rPr lang="de-DE" sz="600" dirty="0" err="1">
                <a:solidFill>
                  <a:prstClr val="black"/>
                </a:solidFill>
                <a:latin typeface="Calibri"/>
                <a:cs typeface="Arial" charset="0"/>
              </a:rPr>
              <a:t>Krejcik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 J et al. ASH 2015; Orlando, FL. Abstract 3037; </a:t>
            </a:r>
            <a:r>
              <a:rPr lang="en-US" sz="600" dirty="0">
                <a:solidFill>
                  <a:prstClr val="black"/>
                </a:solidFill>
                <a:latin typeface="Calibri"/>
                <a:cs typeface="Arial" charset="0"/>
              </a:rPr>
              <a:t>2 </a:t>
            </a:r>
            <a:r>
              <a:rPr lang="en-US" sz="600" dirty="0" err="1">
                <a:solidFill>
                  <a:prstClr val="black"/>
                </a:solidFill>
                <a:latin typeface="Calibri"/>
                <a:cs typeface="Arial" charset="0"/>
              </a:rPr>
              <a:t>Usmani</a:t>
            </a:r>
            <a:r>
              <a:rPr lang="en-US" sz="600" dirty="0">
                <a:solidFill>
                  <a:prstClr val="black"/>
                </a:solidFill>
                <a:latin typeface="Calibri"/>
                <a:cs typeface="Arial" charset="0"/>
              </a:rPr>
              <a:t> S et al. Clinical Efficacy of Daratumumab Monotherapy in Patients With Heavily Pretreated Relapsed or Refractory Multiple Myeloma. Blood 2016; 128(1):37-44; 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3 </a:t>
            </a:r>
            <a:r>
              <a:rPr lang="de-DE" sz="600" dirty="0">
                <a:solidFill>
                  <a:prstClr val="black"/>
                </a:solidFill>
                <a:latin typeface="Arial" charset="0"/>
                <a:cs typeface="Arial" charset="0"/>
              </a:rPr>
              <a:t>DARZALEX Fachinformation </a:t>
            </a: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2.8.2017; </a:t>
            </a:r>
            <a:r>
              <a:rPr lang="en-US" sz="600" dirty="0">
                <a:solidFill>
                  <a:prstClr val="black"/>
                </a:solidFill>
                <a:latin typeface="Arial" charset="0"/>
                <a:cs typeface="Arial" charset="0"/>
              </a:rPr>
              <a:t>4 Palumbo A. et al. Daratumumab, Bortezomib, and Dexamethasone for Multiple Myeloma. NEJM 2016; 375(8):754-766;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Arial" charset="0"/>
                <a:cs typeface="Arial" charset="0"/>
              </a:rPr>
              <a:t>5 </a:t>
            </a:r>
            <a:r>
              <a:rPr lang="en-US" sz="600" dirty="0" err="1">
                <a:solidFill>
                  <a:prstClr val="black"/>
                </a:solidFill>
                <a:latin typeface="Arial" charset="0"/>
                <a:cs typeface="Arial" charset="0"/>
              </a:rPr>
              <a:t>Dimopoulos</a:t>
            </a:r>
            <a:r>
              <a:rPr lang="en-US" sz="600" dirty="0">
                <a:solidFill>
                  <a:prstClr val="black"/>
                </a:solidFill>
                <a:latin typeface="Arial" charset="0"/>
                <a:cs typeface="Arial" charset="0"/>
              </a:rPr>
              <a:t> MA. et al. Daratumumab, Lenalidomide, and Dexamethasone for Multiple Myeloma. NEJM 2016; 375(14):</a:t>
            </a:r>
            <a:r>
              <a:rPr lang="en-US" sz="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1319-1331</a:t>
            </a:r>
            <a:endParaRPr lang="de-DE" sz="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08" y="1661652"/>
            <a:ext cx="7649156" cy="4807747"/>
          </a:xfrm>
          <a:prstGeom prst="rect">
            <a:avLst/>
          </a:prstGeom>
        </p:spPr>
      </p:pic>
      <p:sp>
        <p:nvSpPr>
          <p:cNvPr id="5" name="Rechteck: gefaltete Ecke 4"/>
          <p:cNvSpPr/>
          <p:nvPr/>
        </p:nvSpPr>
        <p:spPr>
          <a:xfrm rot="1043175">
            <a:off x="7450837" y="1622365"/>
            <a:ext cx="1582853" cy="703593"/>
          </a:xfrm>
          <a:prstGeom prst="foldedCorner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solidFill>
                  <a:prstClr val="white"/>
                </a:solidFill>
                <a:latin typeface="Calibri"/>
              </a:rPr>
              <a:t>Innovativer Wirkmechanismus:</a:t>
            </a:r>
            <a:endParaRPr lang="de-DE" sz="900" b="1" baseline="30000" dirty="0">
              <a:solidFill>
                <a:prstClr val="white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dirty="0">
                <a:solidFill>
                  <a:prstClr val="white"/>
                </a:solidFill>
                <a:latin typeface="Calibri"/>
              </a:rPr>
              <a:t>Effektiv als Mono- und Kombinationstherapie</a:t>
            </a:r>
            <a:r>
              <a:rPr lang="de-DE" sz="900" baseline="30000" dirty="0">
                <a:solidFill>
                  <a:prstClr val="white"/>
                </a:solidFill>
                <a:latin typeface="Calibri"/>
              </a:rPr>
              <a:t>1-5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Daratumomab</a:t>
            </a:r>
            <a:r>
              <a:rPr lang="de-DE" dirty="0" smtClean="0"/>
              <a:t> Wirkmechanismus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der erste zugelassene humane IgG1</a:t>
            </a:r>
            <a:r>
              <a:rPr lang="el-GR" sz="1600" dirty="0"/>
              <a:t>κ</a:t>
            </a:r>
            <a:r>
              <a:rPr lang="de-DE" sz="2000" dirty="0"/>
              <a:t> </a:t>
            </a:r>
            <a:r>
              <a:rPr lang="de-DE" sz="2000" dirty="0" err="1"/>
              <a:t>monoklonale</a:t>
            </a:r>
            <a:r>
              <a:rPr lang="de-DE" sz="2000" dirty="0"/>
              <a:t> Antikörper</a:t>
            </a:r>
            <a:br>
              <a:rPr lang="de-DE" sz="2000" dirty="0"/>
            </a:br>
            <a:r>
              <a:rPr lang="de-DE" sz="100" dirty="0"/>
              <a:t/>
            </a:r>
            <a:br>
              <a:rPr lang="de-DE" sz="100" dirty="0"/>
            </a:br>
            <a:r>
              <a:rPr lang="de-DE" sz="2000" dirty="0"/>
              <a:t>zielgerichtet gegen </a:t>
            </a:r>
            <a:r>
              <a:rPr lang="de-DE" sz="2000" dirty="0" smtClean="0"/>
              <a:t>CD38</a:t>
            </a:r>
            <a:r>
              <a:rPr lang="de-DE" sz="2000" baseline="30000" dirty="0" smtClean="0"/>
              <a:t>1-3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869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ssdiagramm: Zusammenführen 2"/>
          <p:cNvSpPr/>
          <p:nvPr/>
        </p:nvSpPr>
        <p:spPr>
          <a:xfrm>
            <a:off x="386081" y="1809750"/>
            <a:ext cx="1814194" cy="1695450"/>
          </a:xfrm>
          <a:prstGeom prst="flowChartMerge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b="1" dirty="0">
              <a:solidFill>
                <a:prstClr val="white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prstClr val="white"/>
                </a:solidFill>
                <a:latin typeface="Calibri"/>
              </a:rPr>
              <a:t>DVd</a:t>
            </a:r>
            <a:endParaRPr lang="de-DE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lussdiagramm: Zusammenführen 4"/>
          <p:cNvSpPr/>
          <p:nvPr/>
        </p:nvSpPr>
        <p:spPr>
          <a:xfrm>
            <a:off x="2472056" y="1809750"/>
            <a:ext cx="1814194" cy="1695450"/>
          </a:xfrm>
          <a:prstGeom prst="flowChartMerg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b="1" dirty="0">
              <a:solidFill>
                <a:prstClr val="white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>
                <a:solidFill>
                  <a:prstClr val="white"/>
                </a:solidFill>
                <a:latin typeface="Calibri"/>
              </a:rPr>
              <a:t>DRd</a:t>
            </a:r>
            <a:endParaRPr lang="de-DE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lussdiagramm: Zusammenführen 5"/>
          <p:cNvSpPr/>
          <p:nvPr/>
        </p:nvSpPr>
        <p:spPr>
          <a:xfrm>
            <a:off x="1405256" y="4248150"/>
            <a:ext cx="1814194" cy="1695450"/>
          </a:xfrm>
          <a:prstGeom prst="flowChartMerge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b="1" dirty="0">
              <a:solidFill>
                <a:prstClr val="white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prstClr val="white"/>
                </a:solidFill>
                <a:latin typeface="Calibri"/>
              </a:rPr>
              <a:t>Mono-therapie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716016" y="1844824"/>
            <a:ext cx="42576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Daratumomab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de-DE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ist  indiziert in </a:t>
            </a:r>
            <a:r>
              <a:rPr lang="de-DE" sz="1400" b="1" dirty="0">
                <a:solidFill>
                  <a:srgbClr val="4BACC6">
                    <a:lumMod val="75000"/>
                  </a:srgbClr>
                </a:solidFill>
                <a:latin typeface="Calibri"/>
                <a:cs typeface="Arial" pitchFamily="34" charset="0"/>
              </a:rPr>
              <a:t>Kombination mit </a:t>
            </a:r>
            <a:r>
              <a:rPr lang="de-DE" sz="1400" b="1" dirty="0" err="1">
                <a:solidFill>
                  <a:srgbClr val="4BACC6">
                    <a:lumMod val="75000"/>
                  </a:srgbClr>
                </a:solidFill>
                <a:latin typeface="Calibri"/>
                <a:cs typeface="Arial" pitchFamily="34" charset="0"/>
              </a:rPr>
              <a:t>Lenalidomid</a:t>
            </a:r>
            <a:r>
              <a:rPr lang="de-DE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de-DE" sz="1400" b="1" dirty="0">
                <a:solidFill>
                  <a:srgbClr val="4BACC6">
                    <a:lumMod val="75000"/>
                  </a:srgbClr>
                </a:solidFill>
                <a:latin typeface="Calibri"/>
                <a:cs typeface="Arial" pitchFamily="34" charset="0"/>
              </a:rPr>
              <a:t>und Dexamethason </a:t>
            </a:r>
            <a:r>
              <a:rPr lang="de-DE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oder </a:t>
            </a:r>
            <a:r>
              <a:rPr lang="de-DE" sz="1400" b="1" dirty="0">
                <a:solidFill>
                  <a:srgbClr val="4F81BD"/>
                </a:solidFill>
                <a:latin typeface="Calibri"/>
                <a:cs typeface="Arial" pitchFamily="34" charset="0"/>
              </a:rPr>
              <a:t>Bortezomib und Dexamethason </a:t>
            </a:r>
            <a:r>
              <a:rPr lang="de-DE" sz="1400" dirty="0">
                <a:solidFill>
                  <a:prstClr val="black"/>
                </a:solidFill>
                <a:latin typeface="Calibri"/>
                <a:cs typeface="Arial" pitchFamily="34" charset="0"/>
              </a:rPr>
              <a:t>für die Behandlung erwachsener Patienten mit multiplem Myelom, die bereits mindestens eine Therapie erhalten haben.</a:t>
            </a:r>
            <a:r>
              <a:rPr lang="de-DE" sz="1400" baseline="30000" dirty="0">
                <a:solidFill>
                  <a:prstClr val="black"/>
                </a:solidFill>
                <a:latin typeface="Calibri"/>
                <a:cs typeface="Arial" pitchFamily="34" charset="0"/>
              </a:rPr>
              <a:t>1</a:t>
            </a:r>
          </a:p>
        </p:txBody>
      </p:sp>
      <p:sp>
        <p:nvSpPr>
          <p:cNvPr id="8" name="Rechteck 7"/>
          <p:cNvSpPr/>
          <p:nvPr/>
        </p:nvSpPr>
        <p:spPr>
          <a:xfrm>
            <a:off x="4676773" y="4248150"/>
            <a:ext cx="44148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prstClr val="black"/>
                </a:solidFill>
                <a:cs typeface="Arial" pitchFamily="34" charset="0"/>
              </a:rPr>
              <a:t>Daratumomab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de-DE" sz="1400" dirty="0">
                <a:solidFill>
                  <a:prstClr val="black"/>
                </a:solidFill>
                <a:latin typeface="Calibri"/>
                <a:cs typeface="Arial" charset="0"/>
              </a:rPr>
              <a:t>ist indiziert als </a:t>
            </a:r>
            <a:r>
              <a:rPr lang="de-DE" sz="1400" b="1" dirty="0">
                <a:solidFill>
                  <a:prstClr val="black"/>
                </a:solidFill>
                <a:latin typeface="Calibri"/>
                <a:cs typeface="Arial" charset="0"/>
              </a:rPr>
              <a:t>Monotherapie</a:t>
            </a:r>
            <a:r>
              <a:rPr lang="de-DE" sz="1400" dirty="0">
                <a:solidFill>
                  <a:prstClr val="black"/>
                </a:solidFill>
                <a:latin typeface="Calibri"/>
                <a:cs typeface="Arial" charset="0"/>
              </a:rPr>
              <a:t> für die Behandlung erwachsener Patienten mit </a:t>
            </a:r>
            <a:r>
              <a:rPr lang="de-DE" sz="1400" b="1" dirty="0">
                <a:solidFill>
                  <a:prstClr val="black"/>
                </a:solidFill>
                <a:latin typeface="Calibri"/>
                <a:cs typeface="Arial" charset="0"/>
              </a:rPr>
              <a:t>rezidiviertem und refraktärem multiplen Myelom</a:t>
            </a:r>
            <a:r>
              <a:rPr lang="de-DE" sz="1400" dirty="0">
                <a:solidFill>
                  <a:prstClr val="black"/>
                </a:solidFill>
                <a:latin typeface="Calibri"/>
                <a:cs typeface="Arial" charset="0"/>
              </a:rPr>
              <a:t>, die bereits mit einem </a:t>
            </a:r>
            <a:r>
              <a:rPr lang="de-DE" sz="1400" dirty="0" err="1">
                <a:solidFill>
                  <a:prstClr val="black"/>
                </a:solidFill>
                <a:latin typeface="Calibri"/>
                <a:cs typeface="Arial" charset="0"/>
              </a:rPr>
              <a:t>Proteasom</a:t>
            </a:r>
            <a:r>
              <a:rPr lang="de-DE" sz="1400" dirty="0">
                <a:solidFill>
                  <a:prstClr val="black"/>
                </a:solidFill>
                <a:latin typeface="Calibri"/>
                <a:cs typeface="Arial" charset="0"/>
              </a:rPr>
              <a:t>-Inhibitor und einem Immun-modulator behandelt wurden und die während der letzten Therapie eine Krankheitsprogression zeigten.</a:t>
            </a:r>
            <a:r>
              <a:rPr lang="de-DE" sz="1400" baseline="30000" dirty="0">
                <a:solidFill>
                  <a:prstClr val="black"/>
                </a:solidFill>
                <a:latin typeface="Calibri"/>
                <a:cs typeface="Arial" charset="0"/>
              </a:rPr>
              <a:t>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9553" y="6560820"/>
            <a:ext cx="314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alibri"/>
                <a:cs typeface="Arial" charset="0"/>
              </a:rPr>
              <a:t>1 DARZALEX Fachinformation 2.8. 2017</a:t>
            </a:r>
            <a:endParaRPr lang="en-GB" sz="6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b="1" dirty="0" err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Daratumomab</a:t>
            </a:r>
            <a:r>
              <a:rPr lang="de-DE" dirty="0" smtClean="0"/>
              <a:t> </a:t>
            </a:r>
            <a:r>
              <a:rPr lang="de-DE" dirty="0"/>
              <a:t>Indikation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1000" dirty="0"/>
              <a:t/>
            </a:r>
            <a:br>
              <a:rPr lang="de-DE" sz="1000" dirty="0"/>
            </a:br>
            <a:r>
              <a:rPr lang="de-DE" sz="1700" dirty="0"/>
              <a:t>Zulassung als Mono- und Kombinationstherapie im Fortgeschrittenen MM</a:t>
            </a:r>
            <a:r>
              <a:rPr lang="de-DE" sz="1700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452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/>
          </a:bodyPr>
          <a:lstStyle/>
          <a:p>
            <a:r>
              <a:rPr lang="de-DE" sz="4000" dirty="0"/>
              <a:t>Studiendesign und Eckdaten </a:t>
            </a:r>
            <a:r>
              <a:rPr lang="de-DE" sz="4000" dirty="0" err="1"/>
              <a:t>DV</a:t>
            </a:r>
            <a:r>
              <a:rPr lang="de-DE" sz="4000" cap="none" dirty="0" err="1"/>
              <a:t>d</a:t>
            </a:r>
            <a:r>
              <a:rPr lang="de-DE" sz="4000" dirty="0"/>
              <a:t> &amp; DR</a:t>
            </a:r>
            <a:r>
              <a:rPr lang="de-DE" sz="4000" cap="none" dirty="0"/>
              <a:t>d</a:t>
            </a:r>
            <a:r>
              <a:rPr lang="de-DE" sz="2000" cap="none" baseline="44000" dirty="0"/>
              <a:t>1,2</a:t>
            </a:r>
            <a:endParaRPr lang="de-DE" sz="4000" cap="none" baseline="4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1" y="1541200"/>
            <a:ext cx="6004572" cy="487376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63763" y="2418980"/>
            <a:ext cx="3609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Medianes Follow-</a:t>
            </a:r>
            <a:r>
              <a:rPr lang="de-DE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up</a:t>
            </a:r>
            <a:r>
              <a:rPr lang="de-DE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: 19,4 Monate</a:t>
            </a:r>
            <a:r>
              <a:rPr lang="de-DE" sz="1200" b="1" baseline="30000" dirty="0">
                <a:solidFill>
                  <a:prstClr val="black"/>
                </a:solidFill>
                <a:latin typeface="Calibri"/>
                <a:cs typeface="Arial" pitchFamily="34" charset="0"/>
              </a:rPr>
              <a:t>3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77207" y="5005586"/>
            <a:ext cx="3609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Medianes Follow-</a:t>
            </a:r>
            <a:r>
              <a:rPr lang="de-DE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up</a:t>
            </a:r>
            <a:r>
              <a:rPr lang="de-DE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: 25,4 Monate</a:t>
            </a:r>
            <a:r>
              <a:rPr lang="de-DE" sz="1200" b="1" baseline="30000" dirty="0">
                <a:solidFill>
                  <a:prstClr val="black"/>
                </a:solidFill>
                <a:latin typeface="Calibri"/>
                <a:cs typeface="Arial" pitchFamily="34" charset="0"/>
              </a:rPr>
              <a:t>4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6423232"/>
            <a:ext cx="742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1. Palumbo A.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for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. NEJM 2016; 375(8):754-766; 2.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Dimopoulos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MA.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Lenalidomide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en-US" sz="600" dirty="0">
                <a:solidFill>
                  <a:prstClr val="black"/>
                </a:solidFill>
                <a:latin typeface="CenturyGothic"/>
                <a:cs typeface="Arial" charset="0"/>
              </a:rPr>
              <a:t>and Dexamethasone for Multiple Myeloma. NEJM 2016; 375(14):1319-1331; 3. </a:t>
            </a:r>
            <a:r>
              <a:rPr lang="en-U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Weisel</a:t>
            </a:r>
            <a:r>
              <a:rPr lang="en-US" sz="600" dirty="0">
                <a:solidFill>
                  <a:prstClr val="black"/>
                </a:solidFill>
                <a:latin typeface="CenturyGothic"/>
                <a:cs typeface="Arial" charset="0"/>
              </a:rPr>
              <a:t> K et al. Efficacy and Safety of Daratumumab, Bortezomib, and Dexamethasone (</a:t>
            </a:r>
            <a:r>
              <a:rPr lang="en-U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DVd</a:t>
            </a:r>
            <a:r>
              <a:rPr lang="en-US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Bortezomib and Dexamethasone (</a:t>
            </a:r>
            <a:r>
              <a:rPr lang="en-U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Vd</a:t>
            </a:r>
            <a:r>
              <a:rPr lang="en-US" sz="600" dirty="0">
                <a:solidFill>
                  <a:prstClr val="black"/>
                </a:solidFill>
                <a:latin typeface="CenturyGothic"/>
                <a:cs typeface="Arial" charset="0"/>
              </a:rPr>
              <a:t>) in Relapsed or Refractory Multiple Myeloma (RRMM): Updated Analysis of CASTOR. EHA 2017, Madrid. Oral Presentation (Abstract #S459);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4.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Dimopoulos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MA et al.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and Safety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Lenalidomide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DRd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Alone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in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Multiple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Updated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Analysis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POLLUX, EHA 2017, Madrid. Poster #</a:t>
            </a:r>
            <a:r>
              <a:rPr lang="es-ES" sz="600" dirty="0" smtClean="0">
                <a:solidFill>
                  <a:prstClr val="black"/>
                </a:solidFill>
                <a:latin typeface="CenturyGothic"/>
                <a:cs typeface="Arial" charset="0"/>
              </a:rPr>
              <a:t>334</a:t>
            </a:r>
            <a:endParaRPr lang="es-ES" sz="600" dirty="0">
              <a:solidFill>
                <a:prstClr val="black"/>
              </a:solidFill>
              <a:latin typeface="CenturyGothic"/>
              <a:cs typeface="Arial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="" xmlns:a16="http://schemas.microsoft.com/office/drawing/2014/main" id="{7A617CA4-BB12-448E-9C5A-CA8E3D6731CE}"/>
              </a:ext>
            </a:extLst>
          </p:cNvPr>
          <p:cNvGrpSpPr/>
          <p:nvPr/>
        </p:nvGrpSpPr>
        <p:grpSpPr>
          <a:xfrm>
            <a:off x="5537017" y="1561593"/>
            <a:ext cx="853636" cy="872891"/>
            <a:chOff x="6390653" y="2551924"/>
            <a:chExt cx="853636" cy="872891"/>
          </a:xfrm>
        </p:grpSpPr>
        <p:pic>
          <p:nvPicPr>
            <p:cNvPr id="10" name="Grafik 9">
              <a:extLst>
                <a:ext uri="{FF2B5EF4-FFF2-40B4-BE49-F238E27FC236}">
                  <a16:creationId xmlns="" xmlns:a16="http://schemas.microsoft.com/office/drawing/2014/main" id="{035BAEDF-E8AB-4974-8472-D851753BC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0653" y="2551924"/>
              <a:ext cx="853636" cy="872891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="" xmlns:a16="http://schemas.microsoft.com/office/drawing/2014/main" id="{28EEA475-C1E0-4DF1-A47D-5875EBCFB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5831" y="3306676"/>
              <a:ext cx="69856" cy="75229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="" xmlns:a16="http://schemas.microsoft.com/office/drawing/2014/main" id="{060C9BBA-EA25-4B7C-A138-EE66DAD4C2BF}"/>
              </a:ext>
            </a:extLst>
          </p:cNvPr>
          <p:cNvGrpSpPr/>
          <p:nvPr/>
        </p:nvGrpSpPr>
        <p:grpSpPr>
          <a:xfrm>
            <a:off x="6445830" y="1561593"/>
            <a:ext cx="872891" cy="872891"/>
            <a:chOff x="6445830" y="1315793"/>
            <a:chExt cx="872891" cy="872891"/>
          </a:xfrm>
        </p:grpSpPr>
        <p:pic>
          <p:nvPicPr>
            <p:cNvPr id="13" name="Grafik 12">
              <a:extLst>
                <a:ext uri="{FF2B5EF4-FFF2-40B4-BE49-F238E27FC236}">
                  <a16:creationId xmlns="" xmlns:a16="http://schemas.microsoft.com/office/drawing/2014/main" id="{5574FA79-2F12-47B6-A662-DA3FD0DF6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5830" y="1315793"/>
              <a:ext cx="872891" cy="872891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="" xmlns:a16="http://schemas.microsoft.com/office/drawing/2014/main" id="{404632BF-BF03-41F5-B6F9-3800234D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2020" y="2055973"/>
              <a:ext cx="69856" cy="75229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="" xmlns:a16="http://schemas.microsoft.com/office/drawing/2014/main" id="{4EB1789F-C124-4DC8-9AEA-C29C32D753A4}"/>
              </a:ext>
            </a:extLst>
          </p:cNvPr>
          <p:cNvGrpSpPr/>
          <p:nvPr/>
        </p:nvGrpSpPr>
        <p:grpSpPr>
          <a:xfrm>
            <a:off x="7365947" y="1560266"/>
            <a:ext cx="871605" cy="859064"/>
            <a:chOff x="7373898" y="1314466"/>
            <a:chExt cx="871605" cy="859064"/>
          </a:xfrm>
        </p:grpSpPr>
        <p:pic>
          <p:nvPicPr>
            <p:cNvPr id="16" name="Grafik 15">
              <a:extLst>
                <a:ext uri="{FF2B5EF4-FFF2-40B4-BE49-F238E27FC236}">
                  <a16:creationId xmlns="" xmlns:a16="http://schemas.microsoft.com/office/drawing/2014/main" id="{C1C9705C-AF80-4CA3-9610-C4E2A529A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73898" y="1314466"/>
              <a:ext cx="871605" cy="859064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="" xmlns:a16="http://schemas.microsoft.com/office/drawing/2014/main" id="{A933DA95-8CBE-46B0-AE13-D37BFD8F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84911" y="2017548"/>
              <a:ext cx="144690" cy="155818"/>
            </a:xfrm>
            <a:prstGeom prst="rect">
              <a:avLst/>
            </a:prstGeom>
          </p:spPr>
        </p:pic>
      </p:grpSp>
      <p:grpSp>
        <p:nvGrpSpPr>
          <p:cNvPr id="26" name="Gruppieren 25">
            <a:extLst>
              <a:ext uri="{FF2B5EF4-FFF2-40B4-BE49-F238E27FC236}">
                <a16:creationId xmlns="" xmlns:a16="http://schemas.microsoft.com/office/drawing/2014/main" id="{A418CAE4-8EFD-4808-86FB-C28792EDFE07}"/>
              </a:ext>
            </a:extLst>
          </p:cNvPr>
          <p:cNvGrpSpPr/>
          <p:nvPr/>
        </p:nvGrpSpPr>
        <p:grpSpPr>
          <a:xfrm>
            <a:off x="5520391" y="4134577"/>
            <a:ext cx="886888" cy="874218"/>
            <a:chOff x="5520391" y="3888777"/>
            <a:chExt cx="886888" cy="874218"/>
          </a:xfrm>
        </p:grpSpPr>
        <p:pic>
          <p:nvPicPr>
            <p:cNvPr id="21" name="Grafik 20">
              <a:extLst>
                <a:ext uri="{FF2B5EF4-FFF2-40B4-BE49-F238E27FC236}">
                  <a16:creationId xmlns="" xmlns:a16="http://schemas.microsoft.com/office/drawing/2014/main" id="{81BAC5B0-9B44-4E1F-B1D0-41D66A624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20391" y="3888777"/>
              <a:ext cx="886888" cy="874218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="" xmlns:a16="http://schemas.microsoft.com/office/drawing/2014/main" id="{61CDDEFF-B3C9-499C-8D6F-76078B6AC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05431" y="4623809"/>
              <a:ext cx="59510" cy="59510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="" xmlns:a16="http://schemas.microsoft.com/office/drawing/2014/main" id="{27FA5CDA-4FDF-4077-848F-ECD4CD9E7C49}"/>
              </a:ext>
            </a:extLst>
          </p:cNvPr>
          <p:cNvGrpSpPr/>
          <p:nvPr/>
        </p:nvGrpSpPr>
        <p:grpSpPr>
          <a:xfrm>
            <a:off x="6445829" y="4134577"/>
            <a:ext cx="877321" cy="871009"/>
            <a:chOff x="6445829" y="3888777"/>
            <a:chExt cx="877321" cy="871009"/>
          </a:xfrm>
        </p:grpSpPr>
        <p:pic>
          <p:nvPicPr>
            <p:cNvPr id="22" name="Grafik 21">
              <a:extLst>
                <a:ext uri="{FF2B5EF4-FFF2-40B4-BE49-F238E27FC236}">
                  <a16:creationId xmlns="" xmlns:a16="http://schemas.microsoft.com/office/drawing/2014/main" id="{D681F0BB-15BB-44F8-A4F0-D332FA71F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45829" y="3888777"/>
              <a:ext cx="877321" cy="871009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="" xmlns:a16="http://schemas.microsoft.com/office/drawing/2014/main" id="{5FCDF0AD-E702-438B-9894-711A82308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28878" y="4613697"/>
              <a:ext cx="59510" cy="59510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="" xmlns:a16="http://schemas.microsoft.com/office/drawing/2014/main" id="{F096A990-F835-4EA5-9756-F640CFEBD3E2}"/>
              </a:ext>
            </a:extLst>
          </p:cNvPr>
          <p:cNvGrpSpPr/>
          <p:nvPr/>
        </p:nvGrpSpPr>
        <p:grpSpPr>
          <a:xfrm>
            <a:off x="7361700" y="4134577"/>
            <a:ext cx="875852" cy="875852"/>
            <a:chOff x="7361700" y="3888777"/>
            <a:chExt cx="875852" cy="875852"/>
          </a:xfrm>
        </p:grpSpPr>
        <p:pic>
          <p:nvPicPr>
            <p:cNvPr id="23" name="Grafik 22">
              <a:extLst>
                <a:ext uri="{FF2B5EF4-FFF2-40B4-BE49-F238E27FC236}">
                  <a16:creationId xmlns="" xmlns:a16="http://schemas.microsoft.com/office/drawing/2014/main" id="{F7CD5F70-EF4F-4A20-92D3-8435542D0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61700" y="3888777"/>
              <a:ext cx="875852" cy="875852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="" xmlns:a16="http://schemas.microsoft.com/office/drawing/2014/main" id="{C29B83FD-C96A-44FC-B497-00D78B6C3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8106199" y="4614100"/>
              <a:ext cx="115450" cy="115450"/>
            </a:xfrm>
            <a:prstGeom prst="rect">
              <a:avLst/>
            </a:prstGeom>
          </p:spPr>
        </p:pic>
      </p:grpSp>
      <p:sp>
        <p:nvSpPr>
          <p:cNvPr id="30" name="Rechteck 29">
            <a:extLst>
              <a:ext uri="{FF2B5EF4-FFF2-40B4-BE49-F238E27FC236}">
                <a16:creationId xmlns="" xmlns:a16="http://schemas.microsoft.com/office/drawing/2014/main" id="{918947C1-7D84-4929-968D-11A3D8D5873F}"/>
              </a:ext>
            </a:extLst>
          </p:cNvPr>
          <p:cNvSpPr/>
          <p:nvPr/>
        </p:nvSpPr>
        <p:spPr>
          <a:xfrm>
            <a:off x="8056843" y="6554038"/>
            <a:ext cx="114807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700" dirty="0">
                <a:solidFill>
                  <a:prstClr val="black">
                    <a:lumMod val="60000"/>
                    <a:lumOff val="40000"/>
                  </a:prstClr>
                </a:solidFill>
                <a:latin typeface="Calibri"/>
                <a:cs typeface="Arial" charset="0"/>
              </a:rPr>
              <a:t>PHAT/DAT/0517/0012a</a:t>
            </a:r>
            <a:endParaRPr lang="de-DE" sz="700" b="1" dirty="0">
              <a:solidFill>
                <a:prstClr val="black">
                  <a:lumMod val="60000"/>
                  <a:lumOff val="40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92" y="1533833"/>
            <a:ext cx="5396017" cy="501528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5810452"/>
            <a:ext cx="1597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1. Palumbo A.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for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. NEJM 2016; 375(8):754-766; 2.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Dimopoulos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MA.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Lenalidomide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en-US" sz="600" dirty="0">
                <a:solidFill>
                  <a:prstClr val="black"/>
                </a:solidFill>
                <a:latin typeface="CenturyGothic"/>
                <a:cs typeface="Arial" charset="0"/>
              </a:rPr>
              <a:t>and Dexamethasone for Multiple Myeloma. NEJM 2016; 375(14):1319-1331</a:t>
            </a:r>
            <a:endParaRPr lang="de-DE" sz="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/>
          </a:bodyPr>
          <a:lstStyle/>
          <a:p>
            <a:r>
              <a:rPr lang="de-DE" sz="3600" dirty="0"/>
              <a:t>Wesentliche Unterschiede im </a:t>
            </a:r>
            <a:r>
              <a:rPr lang="de-DE" sz="3600" dirty="0" smtClean="0"/>
              <a:t>Studiendesign</a:t>
            </a:r>
            <a:r>
              <a:rPr lang="de-DE" sz="3200" baseline="44000" dirty="0" smtClean="0"/>
              <a:t>1,2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9805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Bahnbrechende Fortschritte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&gt;58% Risikoreduktion von Progression und Tod</a:t>
            </a:r>
            <a:r>
              <a:rPr lang="de-DE" baseline="30000" dirty="0" smtClean="0"/>
              <a:t>1,2</a:t>
            </a: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&gt;2fache CR-Ansprechen</a:t>
            </a:r>
            <a:r>
              <a:rPr lang="de-DE" baseline="30000" dirty="0" smtClean="0">
                <a:solidFill>
                  <a:schemeClr val="bg1">
                    <a:lumMod val="75000"/>
                  </a:schemeClr>
                </a:solidFill>
              </a:rPr>
              <a:t>1,2</a:t>
            </a: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3-6fache Erhöhung hinsichtlich MRD-Negativität</a:t>
            </a:r>
            <a:r>
              <a:rPr lang="de-DE" baseline="30000" dirty="0" smtClean="0">
                <a:solidFill>
                  <a:schemeClr val="bg1">
                    <a:lumMod val="75000"/>
                  </a:schemeClr>
                </a:solidFill>
              </a:rPr>
              <a:t>1,2</a:t>
            </a:r>
            <a:endParaRPr lang="de-DE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-1" y="5792177"/>
            <a:ext cx="68773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 dirty="0">
              <a:solidFill>
                <a:prstClr val="black"/>
              </a:solidFill>
              <a:latin typeface="CenturyGothic"/>
              <a:cs typeface="Arial" charset="0"/>
            </a:endParaRPr>
          </a:p>
          <a:p>
            <a:pPr defTabSz="457200">
              <a:defRPr/>
            </a:pPr>
            <a:r>
              <a:rPr lang="de-DE" sz="600" dirty="0">
                <a:solidFill>
                  <a:prstClr val="black"/>
                </a:solidFill>
                <a:latin typeface="Arial" charset="0"/>
                <a:cs typeface="Arial" charset="0"/>
              </a:rPr>
              <a:t># Durchbruch und Meilenstein in der Therapie des Multiplen </a:t>
            </a:r>
            <a:r>
              <a:rPr lang="de-DE" sz="600" dirty="0" err="1">
                <a:solidFill>
                  <a:prstClr val="black"/>
                </a:solidFill>
                <a:latin typeface="Arial" charset="0"/>
                <a:cs typeface="Arial" charset="0"/>
              </a:rPr>
              <a:t>Myeloms</a:t>
            </a:r>
            <a:r>
              <a:rPr lang="de-DE" sz="600" dirty="0">
                <a:solidFill>
                  <a:prstClr val="black"/>
                </a:solidFill>
                <a:latin typeface="Arial" charset="0"/>
                <a:cs typeface="Arial" charset="0"/>
              </a:rPr>
              <a:t> siehe </a:t>
            </a:r>
            <a:r>
              <a:rPr lang="de-DE" sz="600" dirty="0" err="1">
                <a:solidFill>
                  <a:prstClr val="black"/>
                </a:solidFill>
                <a:latin typeface="Arial" charset="0"/>
                <a:cs typeface="Arial" charset="0"/>
              </a:rPr>
              <a:t>Rajkumar</a:t>
            </a:r>
            <a:r>
              <a:rPr lang="de-DE" sz="600" dirty="0">
                <a:solidFill>
                  <a:prstClr val="black"/>
                </a:solidFill>
                <a:latin typeface="Arial" charset="0"/>
                <a:cs typeface="Arial" charset="0"/>
              </a:rPr>
              <a:t> S.V., Kyle R. A Progress in </a:t>
            </a:r>
            <a:r>
              <a:rPr lang="en-US" sz="600" dirty="0">
                <a:solidFill>
                  <a:prstClr val="black"/>
                </a:solidFill>
                <a:latin typeface="Arial" charset="0"/>
                <a:cs typeface="Arial" charset="0"/>
              </a:rPr>
              <a:t>Myeloma – A Monoclonal Breakthrough. NEJM 2016; 375 (14):1390-1392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1. Weisel K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Safety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in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Updated Analysis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CASTOR. EHA 2017, Madrid. Oral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Presentation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(Abstract #S459); 2.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Dimopoulos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MA et al.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and Safety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Lenalidomide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DRd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Alone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in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Multiple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Updated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Analysis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POLLUX, EHA 2017, Madrid. Poster #334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 dirty="0">
              <a:solidFill>
                <a:prstClr val="black"/>
              </a:solidFill>
              <a:latin typeface="CenturyGothic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" y="1716096"/>
            <a:ext cx="9144000" cy="231959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8267" y="4072035"/>
            <a:ext cx="2330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D = DARZALEX® (Daratumumab)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d = Dexamethason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E = Empliciti® (Elotuzumab)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I = Ninlaro® (Ixazomib)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K = Kyprolis® (Carfilzomib)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M = Melphalan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P = Prednison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PLd = CAELYX® (peg. liposomales Doxorubicin)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Pano = Farydak® (Panobinostat)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Pom = IMNOVID® (Pomalidomid)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R = Revlimid® (Lenalidomid)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T = Thalidomid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V = VELCADE® (Bortezomib)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434308" y="4035687"/>
            <a:ext cx="586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de-DE" sz="800" dirty="0">
                <a:solidFill>
                  <a:prstClr val="black"/>
                </a:solidFill>
                <a:latin typeface="Calibri"/>
                <a:cs typeface="Arial" charset="0"/>
              </a:rPr>
              <a:t>*Stand Juni 2017 – Kein Anspruch auf Vollständigkeit. HR-Raten von </a:t>
            </a:r>
            <a:r>
              <a:rPr lang="de-DE" sz="800" dirty="0" err="1">
                <a:solidFill>
                  <a:prstClr val="black"/>
                </a:solidFill>
                <a:latin typeface="Calibri"/>
                <a:cs typeface="Arial" charset="0"/>
              </a:rPr>
              <a:t>DVd</a:t>
            </a:r>
            <a:r>
              <a:rPr lang="de-DE" sz="800" dirty="0">
                <a:solidFill>
                  <a:prstClr val="black"/>
                </a:solidFill>
                <a:latin typeface="Calibri"/>
                <a:cs typeface="Arial" charset="0"/>
              </a:rPr>
              <a:t> und </a:t>
            </a:r>
            <a:r>
              <a:rPr lang="de-DE" sz="800" dirty="0" err="1">
                <a:solidFill>
                  <a:prstClr val="black"/>
                </a:solidFill>
                <a:latin typeface="Calibri"/>
                <a:cs typeface="Arial" charset="0"/>
              </a:rPr>
              <a:t>DRd</a:t>
            </a:r>
            <a:r>
              <a:rPr lang="de-DE" sz="800" dirty="0">
                <a:solidFill>
                  <a:prstClr val="black"/>
                </a:solidFill>
                <a:latin typeface="Calibri"/>
                <a:cs typeface="Arial" charset="0"/>
              </a:rPr>
              <a:t> beziehen sich auf die aktuellsten medianen Follow-</a:t>
            </a:r>
            <a:r>
              <a:rPr lang="de-DE" sz="800" dirty="0" err="1">
                <a:solidFill>
                  <a:prstClr val="black"/>
                </a:solidFill>
                <a:latin typeface="Calibri"/>
                <a:cs typeface="Arial" charset="0"/>
              </a:rPr>
              <a:t>ups</a:t>
            </a:r>
            <a:r>
              <a:rPr lang="de-DE" sz="800" dirty="0">
                <a:solidFill>
                  <a:prstClr val="black"/>
                </a:solidFill>
                <a:latin typeface="Calibri"/>
                <a:cs typeface="Arial" charset="0"/>
              </a:rPr>
              <a:t>, präsentiert am ASCO / EHA 2017, Chicago (CASTOR: 19,4 Monate, POLLUX: 25,4 Monate). Alle anderen HRs beziehen sich auf die Daten der jeweiligen Zulassungsstudien, angeführt in den Fachinformationen. Bitte beachten Sie die vollständigen Anwendungsgebiete der Arzneimittel in der jeweiligen Fachinformation.</a:t>
            </a:r>
          </a:p>
        </p:txBody>
      </p:sp>
      <p:sp>
        <p:nvSpPr>
          <p:cNvPr id="9" name="Rechteck 8"/>
          <p:cNvSpPr/>
          <p:nvPr/>
        </p:nvSpPr>
        <p:spPr>
          <a:xfrm>
            <a:off x="630636" y="2963493"/>
            <a:ext cx="1371599" cy="688490"/>
          </a:xfrm>
          <a:prstGeom prst="rect">
            <a:avLst/>
          </a:prstGeom>
          <a:noFill/>
          <a:ln w="38100">
            <a:solidFill>
              <a:srgbClr val="00A5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="" xmlns:a16="http://schemas.microsoft.com/office/drawing/2014/main" id="{3DBC142D-E640-49CC-B64E-8EF1DB84F2F1}"/>
              </a:ext>
            </a:extLst>
          </p:cNvPr>
          <p:cNvSpPr txBox="1">
            <a:spLocks/>
          </p:cNvSpPr>
          <p:nvPr/>
        </p:nvSpPr>
        <p:spPr>
          <a:xfrm>
            <a:off x="386080" y="572741"/>
            <a:ext cx="8757920" cy="72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de-DE"/>
              <a:t>Tiefste Hazard Ratios unter DARZALEX</a:t>
            </a:r>
            <a:r>
              <a:rPr lang="de-DE" baseline="30000"/>
              <a:t>®</a:t>
            </a:r>
            <a:r>
              <a:rPr lang="de-DE"/>
              <a:t> </a:t>
            </a:r>
            <a:br>
              <a:rPr lang="de-DE"/>
            </a:br>
            <a:r>
              <a:rPr lang="de-DE" sz="1000"/>
              <a:t/>
            </a:r>
            <a:br>
              <a:rPr lang="de-DE" sz="1000"/>
            </a:br>
            <a:r>
              <a:rPr lang="de-DE" sz="1700"/>
              <a:t>Nach 1 Vortherapie beim Multiplen Myelom*</a:t>
            </a:r>
            <a:r>
              <a:rPr lang="de-DE" sz="1700" baseline="30000"/>
              <a:t>,1-8</a:t>
            </a:r>
            <a:r>
              <a:rPr lang="de-DE" sz="1700"/>
              <a:t/>
            </a:r>
            <a:br>
              <a:rPr lang="de-DE" sz="1700"/>
            </a:br>
            <a:endParaRPr lang="de-DE" sz="1700" baseline="30000" dirty="0"/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D3D0E6DA-1B64-41E1-8A63-6381CEA34806}"/>
              </a:ext>
            </a:extLst>
          </p:cNvPr>
          <p:cNvSpPr/>
          <p:nvPr/>
        </p:nvSpPr>
        <p:spPr>
          <a:xfrm>
            <a:off x="3468419" y="5723041"/>
            <a:ext cx="5675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Velcade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21.2.2017, 2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Darzalex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2.8.2017, 3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Revlimid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(April 2017) unter: http://www.ema.europa.eu/ (aufgerufen am 23.5.2017), 4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Kyprolis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(April 2017) unter: http://www.ema.europa.eu/ (aufgerufen am 23.5.2017), 5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Farydak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(Nov 2016) unter: http://www.ema.europa.eu/ (aufgerufen am 23.5.2017), 6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Imnovid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(Sep 2016) unter: http://www.ema.europa.eu/ (aufgerufen am 23.5.2017), 7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Empliciti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(Dez 2016) unter: http://www.ema.europa.eu/ (aufgerufen am 23.5.2017), 8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Ninlaro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(Dez 2016) unter: http://www.ema.europa.eu/ (aufgerufen am 23.5.2017), 9 Weisel K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Safety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in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Updated Analysis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CASTOR. EHA 2017, Madrid. Oral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Presentation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(Abstract #S459); 10.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Dimopoulos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MA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Safety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Lenalidomide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DRd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Alone in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Updated Analysis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POLLUX, EHA 2017, Madrid. Poster #334</a:t>
            </a:r>
            <a:endParaRPr lang="de-DE" sz="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2117"/>
          </a:xfrm>
        </p:spPr>
        <p:txBody>
          <a:bodyPr>
            <a:normAutofit fontScale="90000"/>
          </a:bodyPr>
          <a:lstStyle/>
          <a:p>
            <a:r>
              <a:rPr lang="de-DE" dirty="0"/>
              <a:t>Tiefste </a:t>
            </a:r>
            <a:r>
              <a:rPr lang="de-DE" dirty="0" err="1"/>
              <a:t>Hazard</a:t>
            </a:r>
            <a:r>
              <a:rPr lang="de-DE" dirty="0"/>
              <a:t> </a:t>
            </a:r>
            <a:r>
              <a:rPr lang="de-DE" dirty="0" err="1"/>
              <a:t>Ratios</a:t>
            </a:r>
            <a:r>
              <a:rPr lang="de-DE" dirty="0"/>
              <a:t> unter DARZALEX® </a:t>
            </a:r>
            <a:br>
              <a:rPr lang="de-DE" dirty="0"/>
            </a:br>
            <a:r>
              <a:rPr lang="de-DE" sz="2200" dirty="0"/>
              <a:t>Nach 1 </a:t>
            </a:r>
            <a:r>
              <a:rPr lang="de-DE" sz="2200" dirty="0" smtClean="0"/>
              <a:t>Vortherapie </a:t>
            </a:r>
            <a:r>
              <a:rPr lang="de-DE" sz="2200" dirty="0"/>
              <a:t>beim Multiplen </a:t>
            </a:r>
            <a:r>
              <a:rPr lang="de-DE" sz="2200" dirty="0" err="1"/>
              <a:t>Myelom</a:t>
            </a:r>
            <a:r>
              <a:rPr lang="de-DE" sz="2200" baseline="30000" dirty="0"/>
              <a:t>*,</a:t>
            </a:r>
            <a:r>
              <a:rPr lang="de-DE" sz="2200" baseline="30000" dirty="0" smtClean="0"/>
              <a:t>1-10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33759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18-Monats-PFS </a:t>
            </a:r>
            <a:r>
              <a:rPr lang="de-DE" sz="4000" dirty="0" err="1"/>
              <a:t>DV</a:t>
            </a:r>
            <a:r>
              <a:rPr lang="de-DE" sz="4000" cap="none" dirty="0" err="1"/>
              <a:t>d</a:t>
            </a:r>
            <a:r>
              <a:rPr lang="de-DE" sz="4000" cap="none" dirty="0"/>
              <a:t>: </a:t>
            </a:r>
            <a:r>
              <a:rPr lang="de-DE" sz="4000" dirty="0"/>
              <a:t>48% ohne Progression</a:t>
            </a:r>
            <a:br>
              <a:rPr lang="de-DE" sz="4000" dirty="0"/>
            </a:b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/>
              <a:t> </a:t>
            </a:r>
            <a:r>
              <a:rPr lang="de-DE" sz="1700" dirty="0"/>
              <a:t>Anteil Patienten ohne Progression bei 48% unter </a:t>
            </a:r>
            <a:r>
              <a:rPr lang="de-DE" sz="1700" dirty="0" err="1"/>
              <a:t>DV</a:t>
            </a:r>
            <a:r>
              <a:rPr lang="de-DE" sz="1700" cap="none" dirty="0" err="1"/>
              <a:t>d</a:t>
            </a:r>
            <a:r>
              <a:rPr lang="de-DE" sz="1700" dirty="0"/>
              <a:t> Vs. 8% unter V</a:t>
            </a:r>
            <a:r>
              <a:rPr lang="de-DE" sz="1700" cap="none" dirty="0"/>
              <a:t>d</a:t>
            </a:r>
            <a:r>
              <a:rPr lang="de-DE" sz="1700" baseline="30000" dirty="0"/>
              <a:t>1</a:t>
            </a:r>
            <a:r>
              <a:rPr lang="de-DE" sz="1700" dirty="0"/>
              <a:t/>
            </a:r>
            <a:br>
              <a:rPr lang="de-DE" sz="1700" dirty="0"/>
            </a:br>
            <a:endParaRPr lang="de-DE" sz="1700" baseline="30000" dirty="0"/>
          </a:p>
        </p:txBody>
      </p:sp>
      <p:sp>
        <p:nvSpPr>
          <p:cNvPr id="8" name="Rechteck 7"/>
          <p:cNvSpPr/>
          <p:nvPr/>
        </p:nvSpPr>
        <p:spPr>
          <a:xfrm>
            <a:off x="0" y="6575598"/>
            <a:ext cx="656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CenturyGothic"/>
                <a:cs typeface="Arial" charset="0"/>
              </a:rPr>
              <a:t>1 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Weisel K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Safety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in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Updated Analysis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CASTOR. EHA 2017, Madrid. Oral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Presentation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(Abstract #S459)</a:t>
            </a:r>
            <a:endParaRPr lang="de-DE" sz="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="" xmlns:a16="http://schemas.microsoft.com/office/drawing/2014/main" id="{9ECD5BB3-50E2-4B27-8B8F-DE17E7378E68}"/>
              </a:ext>
            </a:extLst>
          </p:cNvPr>
          <p:cNvGrpSpPr/>
          <p:nvPr/>
        </p:nvGrpSpPr>
        <p:grpSpPr>
          <a:xfrm>
            <a:off x="1421918" y="1622323"/>
            <a:ext cx="5558559" cy="4769071"/>
            <a:chOff x="930303" y="1319655"/>
            <a:chExt cx="4834393" cy="4293958"/>
          </a:xfrm>
        </p:grpSpPr>
        <p:pic>
          <p:nvPicPr>
            <p:cNvPr id="9" name="Grafik 8">
              <a:extLst>
                <a:ext uri="{FF2B5EF4-FFF2-40B4-BE49-F238E27FC236}">
                  <a16:creationId xmlns="" xmlns:a16="http://schemas.microsoft.com/office/drawing/2014/main" id="{17A2D939-A017-4A5C-87DC-A70322C90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06" t="962" r="46915" b="-1"/>
            <a:stretch/>
          </p:blipFill>
          <p:spPr>
            <a:xfrm>
              <a:off x="930303" y="1375576"/>
              <a:ext cx="4834393" cy="4238037"/>
            </a:xfrm>
            <a:prstGeom prst="rect">
              <a:avLst/>
            </a:prstGeom>
          </p:spPr>
        </p:pic>
        <p:sp>
          <p:nvSpPr>
            <p:cNvPr id="2" name="Rechteck 1">
              <a:extLst>
                <a:ext uri="{FF2B5EF4-FFF2-40B4-BE49-F238E27FC236}">
                  <a16:creationId xmlns="" xmlns:a16="http://schemas.microsoft.com/office/drawing/2014/main" id="{4F4F2A4F-7DDE-4AEE-8775-431DF4E84A75}"/>
                </a:ext>
              </a:extLst>
            </p:cNvPr>
            <p:cNvSpPr/>
            <p:nvPr/>
          </p:nvSpPr>
          <p:spPr>
            <a:xfrm>
              <a:off x="930303" y="1319655"/>
              <a:ext cx="548640" cy="33395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F9F41B1E-55DF-44E3-B095-87D3BF7E7547}"/>
              </a:ext>
            </a:extLst>
          </p:cNvPr>
          <p:cNvSpPr/>
          <p:nvPr/>
        </p:nvSpPr>
        <p:spPr>
          <a:xfrm>
            <a:off x="5957920" y="2083480"/>
            <a:ext cx="2989690" cy="675861"/>
          </a:xfrm>
          <a:prstGeom prst="rect">
            <a:avLst/>
          </a:prstGeom>
          <a:solidFill>
            <a:srgbClr val="662D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69%ige </a:t>
            </a:r>
            <a:r>
              <a:rPr lang="en-US" sz="1600" b="1" dirty="0" err="1">
                <a:solidFill>
                  <a:prstClr val="white"/>
                </a:solidFill>
                <a:latin typeface="Calibri"/>
              </a:rPr>
              <a:t>Risikoreduktion</a:t>
            </a:r>
            <a:r>
              <a:rPr lang="en-US" sz="1600" b="1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von Progression/Tod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833EA26E-2D91-4E01-B877-349784413B7F}"/>
              </a:ext>
            </a:extLst>
          </p:cNvPr>
          <p:cNvSpPr/>
          <p:nvPr/>
        </p:nvSpPr>
        <p:spPr>
          <a:xfrm>
            <a:off x="2625842" y="4994029"/>
            <a:ext cx="739785" cy="2761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9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9C8BBF44-39D2-4DA9-9437-92B72436D53F}"/>
              </a:ext>
            </a:extLst>
          </p:cNvPr>
          <p:cNvSpPr/>
          <p:nvPr/>
        </p:nvSpPr>
        <p:spPr>
          <a:xfrm>
            <a:off x="5791201" y="1817664"/>
            <a:ext cx="2989690" cy="675861"/>
          </a:xfrm>
          <a:prstGeom prst="rect">
            <a:avLst/>
          </a:prstGeom>
          <a:solidFill>
            <a:srgbClr val="662D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81%ig </a:t>
            </a:r>
            <a:r>
              <a:rPr lang="en-US" sz="1600" b="1" dirty="0" err="1">
                <a:solidFill>
                  <a:prstClr val="white"/>
                </a:solidFill>
                <a:latin typeface="Calibri"/>
              </a:rPr>
              <a:t>Risikoreduktion</a:t>
            </a:r>
            <a:endParaRPr lang="en-US" sz="1600" b="1" dirty="0">
              <a:solidFill>
                <a:prstClr val="white"/>
              </a:solidFill>
              <a:latin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von Progression/Tod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3D7740EE-92BF-416F-A0FE-CF58C4CB51B4}"/>
              </a:ext>
            </a:extLst>
          </p:cNvPr>
          <p:cNvGrpSpPr/>
          <p:nvPr/>
        </p:nvGrpSpPr>
        <p:grpSpPr>
          <a:xfrm>
            <a:off x="199430" y="1589334"/>
            <a:ext cx="5129654" cy="4192034"/>
            <a:chOff x="1172823" y="1589334"/>
            <a:chExt cx="4575971" cy="3818877"/>
          </a:xfrm>
        </p:grpSpPr>
        <p:pic>
          <p:nvPicPr>
            <p:cNvPr id="9" name="Grafik 8">
              <a:extLst>
                <a:ext uri="{FF2B5EF4-FFF2-40B4-BE49-F238E27FC236}">
                  <a16:creationId xmlns="" xmlns:a16="http://schemas.microsoft.com/office/drawing/2014/main" id="{18966B78-195A-4F24-9EE8-2732DB1446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5209"/>
            <a:stretch/>
          </p:blipFill>
          <p:spPr>
            <a:xfrm>
              <a:off x="1172823" y="1592746"/>
              <a:ext cx="4440798" cy="3815465"/>
            </a:xfrm>
            <a:prstGeom prst="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="" xmlns:a16="http://schemas.microsoft.com/office/drawing/2014/main" id="{23201C4B-09FA-4513-92E4-476C61327751}"/>
                </a:ext>
              </a:extLst>
            </p:cNvPr>
            <p:cNvSpPr/>
            <p:nvPr/>
          </p:nvSpPr>
          <p:spPr>
            <a:xfrm>
              <a:off x="1172823" y="1589334"/>
              <a:ext cx="548640" cy="33395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="" xmlns:a16="http://schemas.microsoft.com/office/drawing/2014/main" id="{2298A08C-E721-4A40-AABF-3CFF3B4125D9}"/>
                </a:ext>
              </a:extLst>
            </p:cNvPr>
            <p:cNvSpPr/>
            <p:nvPr/>
          </p:nvSpPr>
          <p:spPr>
            <a:xfrm>
              <a:off x="5200154" y="1589334"/>
              <a:ext cx="548640" cy="33395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="" xmlns:a16="http://schemas.microsoft.com/office/drawing/2014/main" id="{24629511-81D1-40DF-91F1-7011A3BCEE8C}"/>
              </a:ext>
            </a:extLst>
          </p:cNvPr>
          <p:cNvSpPr/>
          <p:nvPr/>
        </p:nvSpPr>
        <p:spPr>
          <a:xfrm>
            <a:off x="1164283" y="4457981"/>
            <a:ext cx="611393" cy="2761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="" xmlns:a16="http://schemas.microsoft.com/office/drawing/2014/main" id="{743490A7-901A-4766-A52A-9A53A0556471}"/>
              </a:ext>
            </a:extLst>
          </p:cNvPr>
          <p:cNvGrpSpPr/>
          <p:nvPr/>
        </p:nvGrpSpPr>
        <p:grpSpPr>
          <a:xfrm>
            <a:off x="5791201" y="3342968"/>
            <a:ext cx="3059668" cy="2779117"/>
            <a:chOff x="930303" y="1319655"/>
            <a:chExt cx="4834393" cy="4293958"/>
          </a:xfrm>
        </p:grpSpPr>
        <p:pic>
          <p:nvPicPr>
            <p:cNvPr id="17" name="Grafik 16">
              <a:extLst>
                <a:ext uri="{FF2B5EF4-FFF2-40B4-BE49-F238E27FC236}">
                  <a16:creationId xmlns="" xmlns:a16="http://schemas.microsoft.com/office/drawing/2014/main" id="{C337B72F-B698-4935-9E82-D09540345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06" t="962" r="46915" b="-1"/>
            <a:stretch/>
          </p:blipFill>
          <p:spPr>
            <a:xfrm>
              <a:off x="930303" y="1375576"/>
              <a:ext cx="4834393" cy="4238037"/>
            </a:xfrm>
            <a:prstGeom prst="rect">
              <a:avLst/>
            </a:prstGeom>
          </p:spPr>
        </p:pic>
        <p:sp>
          <p:nvSpPr>
            <p:cNvPr id="18" name="Rechteck 17">
              <a:extLst>
                <a:ext uri="{FF2B5EF4-FFF2-40B4-BE49-F238E27FC236}">
                  <a16:creationId xmlns="" xmlns:a16="http://schemas.microsoft.com/office/drawing/2014/main" id="{7F523654-5856-40FD-9BAA-717160D47A4D}"/>
                </a:ext>
              </a:extLst>
            </p:cNvPr>
            <p:cNvSpPr/>
            <p:nvPr/>
          </p:nvSpPr>
          <p:spPr>
            <a:xfrm>
              <a:off x="930303" y="1319655"/>
              <a:ext cx="548640" cy="33395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22006CC1-2F24-42AB-9D38-F8A4477278AE}"/>
              </a:ext>
            </a:extLst>
          </p:cNvPr>
          <p:cNvSpPr/>
          <p:nvPr/>
        </p:nvSpPr>
        <p:spPr>
          <a:xfrm>
            <a:off x="0" y="6228925"/>
            <a:ext cx="656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CenturyGothic"/>
                <a:cs typeface="Arial" charset="0"/>
              </a:rPr>
              <a:t>1 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Weisel K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Safety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in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Updated Analysis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CASTOR. EHA 2017, Madrid. Oral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Presentation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(Abstract #S459)</a:t>
            </a:r>
            <a:endParaRPr lang="de-DE" sz="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6896B949-15B0-415D-82B1-D9C1E87F6A3C}"/>
              </a:ext>
            </a:extLst>
          </p:cNvPr>
          <p:cNvSpPr txBox="1"/>
          <p:nvPr/>
        </p:nvSpPr>
        <p:spPr>
          <a:xfrm>
            <a:off x="2234104" y="1556054"/>
            <a:ext cx="2098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Nach</a:t>
            </a:r>
            <a:r>
              <a:rPr lang="en-US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1 </a:t>
            </a:r>
            <a:r>
              <a:rPr lang="en-US" sz="11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Vortherapie</a:t>
            </a:r>
            <a:endParaRPr lang="en-US" sz="11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="" xmlns:a16="http://schemas.microsoft.com/office/drawing/2014/main" id="{D2E7358D-EAD6-405E-8399-6E2E1283A79D}"/>
              </a:ext>
            </a:extLst>
          </p:cNvPr>
          <p:cNvSpPr txBox="1"/>
          <p:nvPr/>
        </p:nvSpPr>
        <p:spPr>
          <a:xfrm>
            <a:off x="6626760" y="3219857"/>
            <a:ext cx="1388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Gesamtpopulation</a:t>
            </a:r>
            <a:endParaRPr lang="en-US" sz="1000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Autofit/>
          </a:bodyPr>
          <a:lstStyle/>
          <a:p>
            <a:r>
              <a:rPr lang="de-DE" sz="2800" dirty="0"/>
              <a:t>18-Monats-PFS </a:t>
            </a:r>
            <a:r>
              <a:rPr lang="de-DE" sz="2800" dirty="0" err="1"/>
              <a:t>DVd</a:t>
            </a:r>
            <a:r>
              <a:rPr lang="de-DE" sz="2800" dirty="0"/>
              <a:t> NACH 1 VORTHERAPIE 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 </a:t>
            </a:r>
            <a:r>
              <a:rPr lang="de-DE" sz="2800" dirty="0"/>
              <a:t>verbesserte PFS-Daten gegenüber der </a:t>
            </a:r>
            <a:r>
              <a:rPr lang="de-DE" sz="2800" dirty="0" smtClean="0"/>
              <a:t>Gesamtpopulation</a:t>
            </a:r>
            <a:r>
              <a:rPr lang="de-DE" sz="2800" baseline="30000" dirty="0" smtClean="0"/>
              <a:t>1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562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24-Monats-PFS </a:t>
            </a:r>
            <a:r>
              <a:rPr lang="de-DE" sz="4000" dirty="0" err="1"/>
              <a:t>DR</a:t>
            </a:r>
            <a:r>
              <a:rPr lang="de-DE" sz="4000" cap="none" dirty="0" err="1"/>
              <a:t>d</a:t>
            </a:r>
            <a:r>
              <a:rPr lang="de-DE" sz="4000" cap="none" dirty="0"/>
              <a:t>: </a:t>
            </a:r>
            <a:r>
              <a:rPr lang="de-DE" sz="4000" dirty="0"/>
              <a:t>68% ohne Progression</a:t>
            </a:r>
            <a:r>
              <a:rPr lang="de-DE" dirty="0"/>
              <a:t/>
            </a:r>
            <a:br>
              <a:rPr lang="de-DE" dirty="0"/>
            </a:br>
            <a:r>
              <a:rPr lang="de-DE" sz="1000" dirty="0"/>
              <a:t/>
            </a:r>
            <a:br>
              <a:rPr lang="de-DE" sz="1000" dirty="0"/>
            </a:br>
            <a:r>
              <a:rPr lang="de-DE" sz="1000" dirty="0"/>
              <a:t> </a:t>
            </a:r>
            <a:r>
              <a:rPr lang="de-DE" sz="1700" dirty="0"/>
              <a:t>Anteil Patienten ohne Progression bei 68% unter </a:t>
            </a:r>
            <a:r>
              <a:rPr lang="de-DE" sz="1700" dirty="0" err="1"/>
              <a:t>DR</a:t>
            </a:r>
            <a:r>
              <a:rPr lang="de-DE" sz="1700" cap="none" dirty="0" err="1"/>
              <a:t>d</a:t>
            </a:r>
            <a:r>
              <a:rPr lang="de-DE" sz="1700" dirty="0"/>
              <a:t> Vs. 41% unter R</a:t>
            </a:r>
            <a:r>
              <a:rPr lang="de-DE" sz="1700" cap="none" dirty="0"/>
              <a:t>d</a:t>
            </a:r>
            <a:r>
              <a:rPr lang="de-DE" sz="1700" baseline="30000" dirty="0"/>
              <a:t>1</a:t>
            </a:r>
            <a:r>
              <a:rPr lang="de-DE" sz="1700" dirty="0"/>
              <a:t/>
            </a:r>
            <a:br>
              <a:rPr lang="de-DE" sz="1700" dirty="0"/>
            </a:br>
            <a:endParaRPr lang="de-DE" sz="1700" baseline="30000" dirty="0"/>
          </a:p>
        </p:txBody>
      </p:sp>
      <p:sp>
        <p:nvSpPr>
          <p:cNvPr id="8" name="Rechteck 7"/>
          <p:cNvSpPr/>
          <p:nvPr/>
        </p:nvSpPr>
        <p:spPr>
          <a:xfrm>
            <a:off x="0" y="6305921"/>
            <a:ext cx="776714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CenturyGothic"/>
                <a:cs typeface="Arial" charset="0"/>
              </a:rPr>
              <a:t>1 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Dimopoulos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MA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Safety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Lenalidomide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DRd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Alone in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Updated Analysis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POLLUX, EHA 2017, Madrid. Poster #334</a:t>
            </a:r>
            <a:endParaRPr lang="de-DE" sz="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="" xmlns:a16="http://schemas.microsoft.com/office/drawing/2014/main" id="{492C33B7-CDC0-4D0D-B990-24F043FF43F8}"/>
              </a:ext>
            </a:extLst>
          </p:cNvPr>
          <p:cNvGrpSpPr/>
          <p:nvPr/>
        </p:nvGrpSpPr>
        <p:grpSpPr>
          <a:xfrm>
            <a:off x="564456" y="1698238"/>
            <a:ext cx="5303606" cy="4437091"/>
            <a:chOff x="1900362" y="1513053"/>
            <a:chExt cx="4476585" cy="3998529"/>
          </a:xfrm>
        </p:grpSpPr>
        <p:pic>
          <p:nvPicPr>
            <p:cNvPr id="6" name="Grafik 5">
              <a:extLst>
                <a:ext uri="{FF2B5EF4-FFF2-40B4-BE49-F238E27FC236}">
                  <a16:creationId xmlns="" xmlns:a16="http://schemas.microsoft.com/office/drawing/2014/main" id="{C45BB1F3-65C0-46B5-8A9B-4639D53BF4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48155"/>
            <a:stretch/>
          </p:blipFill>
          <p:spPr>
            <a:xfrm>
              <a:off x="1995379" y="1513053"/>
              <a:ext cx="4381568" cy="3998529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="" xmlns:a16="http://schemas.microsoft.com/office/drawing/2014/main" id="{2B5250F2-CF99-4D11-A282-6F5EF308E135}"/>
                </a:ext>
              </a:extLst>
            </p:cNvPr>
            <p:cNvSpPr/>
            <p:nvPr/>
          </p:nvSpPr>
          <p:spPr>
            <a:xfrm>
              <a:off x="1900362" y="1531261"/>
              <a:ext cx="548640" cy="33395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296DB371-84DB-4C05-A5F2-5C90ECA64838}"/>
              </a:ext>
            </a:extLst>
          </p:cNvPr>
          <p:cNvSpPr/>
          <p:nvPr/>
        </p:nvSpPr>
        <p:spPr>
          <a:xfrm>
            <a:off x="6005714" y="1751095"/>
            <a:ext cx="2989690" cy="675861"/>
          </a:xfrm>
          <a:prstGeom prst="rect">
            <a:avLst/>
          </a:prstGeom>
          <a:solidFill>
            <a:srgbClr val="00A59D"/>
          </a:solidFill>
          <a:ln w="12700">
            <a:solidFill>
              <a:srgbClr val="00A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59%ige </a:t>
            </a:r>
            <a:r>
              <a:rPr lang="en-US" sz="1600" b="1" dirty="0" err="1">
                <a:solidFill>
                  <a:prstClr val="white"/>
                </a:solidFill>
                <a:latin typeface="Calibri"/>
              </a:rPr>
              <a:t>Risikoreduktion</a:t>
            </a:r>
            <a:r>
              <a:rPr lang="en-US" sz="1600" b="1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von Progression/Tod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A4871AEC-A4F6-4492-99A9-2E5EFB547BDA}"/>
              </a:ext>
            </a:extLst>
          </p:cNvPr>
          <p:cNvSpPr/>
          <p:nvPr/>
        </p:nvSpPr>
        <p:spPr>
          <a:xfrm>
            <a:off x="1611364" y="4801947"/>
            <a:ext cx="739785" cy="2761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5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 fontScale="90000"/>
          </a:bodyPr>
          <a:lstStyle/>
          <a:p>
            <a:r>
              <a:rPr lang="de-DE" dirty="0"/>
              <a:t>Vergleichbare Effektivität auch bei Älteren</a:t>
            </a:r>
            <a:br>
              <a:rPr lang="de-DE" dirty="0"/>
            </a:br>
            <a:r>
              <a:rPr lang="de-DE" sz="1000" dirty="0"/>
              <a:t/>
            </a:r>
            <a:br>
              <a:rPr lang="de-DE" sz="1000" dirty="0"/>
            </a:br>
            <a:r>
              <a:rPr lang="de-DE" sz="1700" dirty="0"/>
              <a:t>auch P</a:t>
            </a:r>
            <a:r>
              <a:rPr lang="de-DE" sz="1700" dirty="0" smtClean="0"/>
              <a:t>atienten </a:t>
            </a:r>
            <a:r>
              <a:rPr lang="de-DE" sz="1700" dirty="0"/>
              <a:t>≥75 Jahre profitieren von </a:t>
            </a:r>
            <a:r>
              <a:rPr lang="de-DE" sz="1700" dirty="0" err="1"/>
              <a:t>DV</a:t>
            </a:r>
            <a:r>
              <a:rPr lang="de-DE" sz="1700" cap="none" dirty="0" err="1"/>
              <a:t>d</a:t>
            </a:r>
            <a:r>
              <a:rPr lang="de-DE" sz="1700" dirty="0"/>
              <a:t> und DR</a:t>
            </a:r>
            <a:r>
              <a:rPr lang="de-DE" sz="1700" cap="none" dirty="0"/>
              <a:t>d</a:t>
            </a:r>
            <a:r>
              <a:rPr lang="de-DE" sz="1700" baseline="30000" dirty="0"/>
              <a:t>1</a:t>
            </a:r>
            <a:r>
              <a:rPr lang="de-DE" sz="1700" dirty="0"/>
              <a:t/>
            </a:r>
            <a:br>
              <a:rPr lang="de-DE" sz="1700" dirty="0"/>
            </a:br>
            <a:endParaRPr lang="de-DE" sz="1700" baseline="30000" dirty="0"/>
          </a:p>
        </p:txBody>
      </p:sp>
      <p:sp>
        <p:nvSpPr>
          <p:cNvPr id="8" name="Rechteck 7"/>
          <p:cNvSpPr/>
          <p:nvPr/>
        </p:nvSpPr>
        <p:spPr>
          <a:xfrm>
            <a:off x="131835" y="6284507"/>
            <a:ext cx="77671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prstClr val="black"/>
                </a:solidFill>
                <a:latin typeface="CenturyGothic"/>
                <a:cs typeface="Arial" charset="0"/>
              </a:rPr>
              <a:t>1 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. 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Mateos MV et al. </a:t>
            </a:r>
            <a:r>
              <a:rPr lang="en-US" sz="600" dirty="0">
                <a:solidFill>
                  <a:prstClr val="black"/>
                </a:solidFill>
                <a:latin typeface="CenturyGothic"/>
                <a:cs typeface="Arial" charset="0"/>
              </a:rPr>
              <a:t>Daratumumab-based Combination Regimens in Elderly (≥75 Years) Patients With Relapsed or Refractory Multiple Myeloma (RRMM): Subgroup Analysis of the Phase 3 CASTOR and POLLUX Studies. 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EHA 2017, Madrid,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Abstract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#P335</a:t>
            </a:r>
            <a:endParaRPr lang="de-DE" sz="600" dirty="0">
              <a:solidFill>
                <a:prstClr val="black"/>
              </a:solidFill>
              <a:latin typeface="CenturyGothic"/>
              <a:cs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A4871AEC-A4F6-4492-99A9-2E5EFB547BDA}"/>
              </a:ext>
            </a:extLst>
          </p:cNvPr>
          <p:cNvSpPr/>
          <p:nvPr/>
        </p:nvSpPr>
        <p:spPr>
          <a:xfrm>
            <a:off x="2027816" y="4303221"/>
            <a:ext cx="555812" cy="2510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296DB371-84DB-4C05-A5F2-5C90ECA64838}"/>
              </a:ext>
            </a:extLst>
          </p:cNvPr>
          <p:cNvSpPr/>
          <p:nvPr/>
        </p:nvSpPr>
        <p:spPr>
          <a:xfrm>
            <a:off x="5216056" y="1706953"/>
            <a:ext cx="2989690" cy="675861"/>
          </a:xfrm>
          <a:prstGeom prst="rect">
            <a:avLst/>
          </a:prstGeom>
          <a:solidFill>
            <a:srgbClr val="662D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73%ige </a:t>
            </a:r>
            <a:r>
              <a:rPr lang="en-US" sz="1600" b="1" dirty="0" err="1">
                <a:solidFill>
                  <a:prstClr val="white"/>
                </a:solidFill>
                <a:latin typeface="Calibri"/>
              </a:rPr>
              <a:t>Risikoreduktion</a:t>
            </a:r>
            <a:r>
              <a:rPr lang="en-US" sz="1600" b="1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von Progression/Tod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71083853-8908-40AF-8468-C9C2830E6FB6}"/>
              </a:ext>
            </a:extLst>
          </p:cNvPr>
          <p:cNvSpPr/>
          <p:nvPr/>
        </p:nvSpPr>
        <p:spPr>
          <a:xfrm>
            <a:off x="1025718" y="1728291"/>
            <a:ext cx="2989690" cy="675861"/>
          </a:xfrm>
          <a:prstGeom prst="rect">
            <a:avLst/>
          </a:prstGeom>
          <a:solidFill>
            <a:srgbClr val="00A59D"/>
          </a:solidFill>
          <a:ln w="12700">
            <a:solidFill>
              <a:srgbClr val="00A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81%ige </a:t>
            </a:r>
            <a:r>
              <a:rPr lang="en-US" sz="1600" b="1" dirty="0" err="1">
                <a:solidFill>
                  <a:prstClr val="white"/>
                </a:solidFill>
                <a:latin typeface="Calibri"/>
              </a:rPr>
              <a:t>Risikoreduktion</a:t>
            </a:r>
            <a:r>
              <a:rPr lang="en-US" sz="1600" b="1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Calibri"/>
              </a:rPr>
              <a:t>von Progression/Tod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05179D0C-FF9D-4CA7-A0C8-B1DFCC32FCC9}"/>
              </a:ext>
            </a:extLst>
          </p:cNvPr>
          <p:cNvGrpSpPr/>
          <p:nvPr/>
        </p:nvGrpSpPr>
        <p:grpSpPr>
          <a:xfrm>
            <a:off x="386080" y="2382813"/>
            <a:ext cx="8428383" cy="3474026"/>
            <a:chOff x="386080" y="2382813"/>
            <a:chExt cx="8428383" cy="3474026"/>
          </a:xfrm>
        </p:grpSpPr>
        <p:pic>
          <p:nvPicPr>
            <p:cNvPr id="2" name="Grafik 1">
              <a:extLst>
                <a:ext uri="{FF2B5EF4-FFF2-40B4-BE49-F238E27FC236}">
                  <a16:creationId xmlns="" xmlns:a16="http://schemas.microsoft.com/office/drawing/2014/main" id="{E8E4C30B-0077-417A-A95B-ED6014D4E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080" y="2404152"/>
              <a:ext cx="8428383" cy="3452687"/>
            </a:xfrm>
            <a:prstGeom prst="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="" xmlns:a16="http://schemas.microsoft.com/office/drawing/2014/main" id="{1DA0840D-E244-4E5C-9EB4-34783901A94A}"/>
                </a:ext>
              </a:extLst>
            </p:cNvPr>
            <p:cNvSpPr/>
            <p:nvPr/>
          </p:nvSpPr>
          <p:spPr>
            <a:xfrm>
              <a:off x="386080" y="2382814"/>
              <a:ext cx="548640" cy="33395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="" xmlns:a16="http://schemas.microsoft.com/office/drawing/2014/main" id="{9A361D45-B367-4C4A-BBD9-3D3E7B661B27}"/>
                </a:ext>
              </a:extLst>
            </p:cNvPr>
            <p:cNvSpPr/>
            <p:nvPr/>
          </p:nvSpPr>
          <p:spPr>
            <a:xfrm>
              <a:off x="4490720" y="2382813"/>
              <a:ext cx="548640" cy="33395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="" xmlns:a16="http://schemas.microsoft.com/office/drawing/2014/main" id="{031A7312-B52F-4C77-BEA8-7C8553254E0D}"/>
              </a:ext>
            </a:extLst>
          </p:cNvPr>
          <p:cNvSpPr/>
          <p:nvPr/>
        </p:nvSpPr>
        <p:spPr>
          <a:xfrm>
            <a:off x="1909872" y="4494349"/>
            <a:ext cx="451665" cy="2510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25CAD0D9-26EE-49D9-BCCB-19AA780838C9}"/>
              </a:ext>
            </a:extLst>
          </p:cNvPr>
          <p:cNvSpPr/>
          <p:nvPr/>
        </p:nvSpPr>
        <p:spPr>
          <a:xfrm>
            <a:off x="6084307" y="4494349"/>
            <a:ext cx="451665" cy="2510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9A6235A5-0B43-4896-BCBC-E18A06A4699A}"/>
              </a:ext>
            </a:extLst>
          </p:cNvPr>
          <p:cNvSpPr txBox="1"/>
          <p:nvPr/>
        </p:nvSpPr>
        <p:spPr>
          <a:xfrm>
            <a:off x="1025718" y="5751468"/>
            <a:ext cx="3609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Medianes Follow-</a:t>
            </a:r>
            <a:r>
              <a:rPr lang="de-DE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up</a:t>
            </a:r>
            <a:r>
              <a:rPr lang="de-DE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: 17,3 Monate</a:t>
            </a:r>
            <a:endParaRPr lang="de-DE" sz="1200" b="1" baseline="300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5BA74C0F-C00A-4BB9-BAD3-E09775F54E5B}"/>
              </a:ext>
            </a:extLst>
          </p:cNvPr>
          <p:cNvSpPr txBox="1"/>
          <p:nvPr/>
        </p:nvSpPr>
        <p:spPr>
          <a:xfrm>
            <a:off x="5677231" y="5751467"/>
            <a:ext cx="329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Medianes Follow-</a:t>
            </a:r>
            <a:r>
              <a:rPr lang="de-DE" sz="1200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up</a:t>
            </a:r>
            <a:r>
              <a:rPr lang="de-DE" sz="12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: 13 Monate</a:t>
            </a:r>
            <a:endParaRPr lang="de-DE" sz="1200" b="1" baseline="300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42728"/>
            <a:ext cx="5616624" cy="442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79512" y="-26988"/>
            <a:ext cx="8496944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Overall survival of patients with MM has improved significantly with the approval of novel agents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8" name="Gerade Verbindung 7"/>
          <p:cNvCxnSpPr>
            <a:cxnSpLocks noChangeShapeType="1"/>
          </p:cNvCxnSpPr>
          <p:nvPr/>
        </p:nvCxnSpPr>
        <p:spPr bwMode="auto">
          <a:xfrm>
            <a:off x="1" y="112474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"/>
          <p:cNvSpPr/>
          <p:nvPr/>
        </p:nvSpPr>
        <p:spPr>
          <a:xfrm>
            <a:off x="0" y="6525347"/>
            <a:ext cx="9144000" cy="332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63687" y="1484784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200" b="1" dirty="0" smtClean="0"/>
              <a:t>Overall </a:t>
            </a:r>
            <a:r>
              <a:rPr lang="de-AT" sz="1200" b="1" dirty="0" err="1" smtClean="0"/>
              <a:t>survival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of</a:t>
            </a:r>
            <a:r>
              <a:rPr lang="de-AT" sz="1200" b="1" dirty="0" smtClean="0"/>
              <a:t> NDMM </a:t>
            </a:r>
            <a:r>
              <a:rPr lang="de-AT" sz="1200" b="1" dirty="0" err="1" smtClean="0"/>
              <a:t>pts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receiving</a:t>
            </a:r>
            <a:r>
              <a:rPr lang="de-AT" sz="1200" b="1" dirty="0" smtClean="0"/>
              <a:t> </a:t>
            </a:r>
          </a:p>
          <a:p>
            <a:pPr algn="ctr"/>
            <a:r>
              <a:rPr lang="de-AT" sz="1200" b="1" dirty="0" err="1" smtClean="0"/>
              <a:t>novel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agents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vs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no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novel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agents</a:t>
            </a:r>
            <a:endParaRPr lang="de-AT" sz="1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516216" y="436510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The </a:t>
            </a:r>
            <a:r>
              <a:rPr lang="de-AT" sz="1200" b="1" dirty="0" err="1" smtClean="0"/>
              <a:t>use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of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novel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agents</a:t>
            </a:r>
            <a:endParaRPr lang="de-AT" sz="1200" b="1" dirty="0" smtClean="0"/>
          </a:p>
          <a:p>
            <a:r>
              <a:rPr lang="de-AT" sz="1200" b="1" dirty="0" err="1"/>
              <a:t>s</a:t>
            </a:r>
            <a:r>
              <a:rPr lang="de-AT" sz="1200" b="1" dirty="0" err="1" smtClean="0"/>
              <a:t>ignificantly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increases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the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overall</a:t>
            </a:r>
            <a:endParaRPr lang="de-AT" sz="1200" b="1" dirty="0" smtClean="0"/>
          </a:p>
          <a:p>
            <a:r>
              <a:rPr lang="de-AT" sz="1200" b="1" dirty="0" err="1"/>
              <a:t>s</a:t>
            </a:r>
            <a:r>
              <a:rPr lang="de-AT" sz="1200" b="1" dirty="0" err="1" smtClean="0"/>
              <a:t>urvival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of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pts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with</a:t>
            </a:r>
            <a:r>
              <a:rPr lang="de-AT" sz="1200" b="1" dirty="0" smtClean="0"/>
              <a:t> NDMM (P&lt;0.001).</a:t>
            </a:r>
            <a:endParaRPr lang="de-AT" sz="1200" b="1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01282"/>
              </p:ext>
            </p:extLst>
          </p:nvPr>
        </p:nvGraphicFramePr>
        <p:xfrm>
          <a:off x="6516216" y="3429000"/>
          <a:ext cx="241585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926"/>
                <a:gridCol w="1207926"/>
              </a:tblGrid>
              <a:tr h="216024">
                <a:tc>
                  <a:txBody>
                    <a:bodyPr/>
                    <a:lstStyle/>
                    <a:p>
                      <a:endParaRPr lang="de-A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200" dirty="0" smtClean="0"/>
                        <a:t>Median OS</a:t>
                      </a:r>
                      <a:endParaRPr lang="de-AT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de-AT" sz="1200" b="1" dirty="0" err="1" smtClean="0"/>
                        <a:t>Novel</a:t>
                      </a:r>
                      <a:r>
                        <a:rPr lang="de-AT" sz="1200" b="1" dirty="0" smtClean="0"/>
                        <a:t> </a:t>
                      </a:r>
                      <a:r>
                        <a:rPr lang="de-AT" sz="1200" b="1" dirty="0" err="1" smtClean="0"/>
                        <a:t>agents</a:t>
                      </a:r>
                      <a:r>
                        <a:rPr lang="de-AT" sz="1200" b="1" dirty="0" smtClean="0"/>
                        <a:t> </a:t>
                      </a:r>
                      <a:endParaRPr lang="de-A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200" b="1" dirty="0" smtClean="0"/>
                        <a:t>NR</a:t>
                      </a:r>
                      <a:endParaRPr lang="de-AT" sz="12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de-AT" sz="1200" b="1" dirty="0" err="1" smtClean="0"/>
                        <a:t>No</a:t>
                      </a:r>
                      <a:r>
                        <a:rPr lang="de-AT" sz="1200" b="1" dirty="0" smtClean="0"/>
                        <a:t> </a:t>
                      </a:r>
                      <a:r>
                        <a:rPr lang="de-AT" sz="1200" b="1" dirty="0" err="1" smtClean="0"/>
                        <a:t>novel</a:t>
                      </a:r>
                      <a:r>
                        <a:rPr lang="de-AT" sz="1200" b="1" dirty="0" smtClean="0"/>
                        <a:t> </a:t>
                      </a:r>
                      <a:r>
                        <a:rPr lang="de-AT" sz="1200" b="1" dirty="0" err="1" smtClean="0"/>
                        <a:t>agents</a:t>
                      </a:r>
                      <a:endParaRPr lang="de-AT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200" b="1" dirty="0" smtClean="0"/>
                        <a:t>3.8 </a:t>
                      </a:r>
                      <a:r>
                        <a:rPr lang="de-AT" sz="1200" b="1" dirty="0" err="1" smtClean="0"/>
                        <a:t>yrs</a:t>
                      </a:r>
                      <a:endParaRPr lang="de-AT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8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Bahnbrechende Fortschritte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&gt;58% Risikoreduktion von Progression und Tod</a:t>
            </a:r>
            <a:r>
              <a:rPr lang="de-DE" baseline="30000" dirty="0" smtClean="0">
                <a:solidFill>
                  <a:schemeClr val="bg1">
                    <a:lumMod val="75000"/>
                  </a:schemeClr>
                </a:solidFill>
              </a:rPr>
              <a:t>1,2</a:t>
            </a:r>
          </a:p>
          <a:p>
            <a:r>
              <a:rPr lang="de-DE" dirty="0" smtClean="0"/>
              <a:t>&gt;2fache CR-Ansprechen</a:t>
            </a:r>
            <a:r>
              <a:rPr lang="de-DE" baseline="30000" dirty="0" smtClean="0"/>
              <a:t>1,2</a:t>
            </a: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3-6fache Erhöhung hinsichtlich MRD-Negativität</a:t>
            </a:r>
            <a:r>
              <a:rPr lang="de-DE" baseline="30000" dirty="0" smtClean="0">
                <a:solidFill>
                  <a:schemeClr val="bg1">
                    <a:lumMod val="75000"/>
                  </a:schemeClr>
                </a:solidFill>
              </a:rPr>
              <a:t>1,2</a:t>
            </a:r>
            <a:endParaRPr lang="de-DE" baseline="30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-1" y="5792177"/>
            <a:ext cx="68773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 dirty="0">
              <a:solidFill>
                <a:prstClr val="black"/>
              </a:solidFill>
              <a:latin typeface="CenturyGothic"/>
              <a:cs typeface="Arial" charset="0"/>
            </a:endParaRPr>
          </a:p>
          <a:p>
            <a:pPr defTabSz="457200">
              <a:defRPr/>
            </a:pPr>
            <a:r>
              <a:rPr lang="de-DE" sz="600" dirty="0">
                <a:solidFill>
                  <a:prstClr val="black"/>
                </a:solidFill>
                <a:latin typeface="Arial" charset="0"/>
                <a:cs typeface="Arial" charset="0"/>
              </a:rPr>
              <a:t># Durchbruch und Meilenstein in der Therapie des Multiplen </a:t>
            </a:r>
            <a:r>
              <a:rPr lang="de-DE" sz="600" dirty="0" err="1">
                <a:solidFill>
                  <a:prstClr val="black"/>
                </a:solidFill>
                <a:latin typeface="Arial" charset="0"/>
                <a:cs typeface="Arial" charset="0"/>
              </a:rPr>
              <a:t>Myeloms</a:t>
            </a:r>
            <a:r>
              <a:rPr lang="de-DE" sz="600" dirty="0">
                <a:solidFill>
                  <a:prstClr val="black"/>
                </a:solidFill>
                <a:latin typeface="Arial" charset="0"/>
                <a:cs typeface="Arial" charset="0"/>
              </a:rPr>
              <a:t> siehe </a:t>
            </a:r>
            <a:r>
              <a:rPr lang="de-DE" sz="600" dirty="0" err="1">
                <a:solidFill>
                  <a:prstClr val="black"/>
                </a:solidFill>
                <a:latin typeface="Arial" charset="0"/>
                <a:cs typeface="Arial" charset="0"/>
              </a:rPr>
              <a:t>Rajkumar</a:t>
            </a:r>
            <a:r>
              <a:rPr lang="de-DE" sz="600" dirty="0">
                <a:solidFill>
                  <a:prstClr val="black"/>
                </a:solidFill>
                <a:latin typeface="Arial" charset="0"/>
                <a:cs typeface="Arial" charset="0"/>
              </a:rPr>
              <a:t> S.V., Kyle R. A Progress in </a:t>
            </a:r>
            <a:r>
              <a:rPr lang="en-US" sz="600" dirty="0">
                <a:solidFill>
                  <a:prstClr val="black"/>
                </a:solidFill>
                <a:latin typeface="Arial" charset="0"/>
                <a:cs typeface="Arial" charset="0"/>
              </a:rPr>
              <a:t>Myeloma – A Monoclonal Breakthrough. NEJM 2016; 375 (14):1390-1392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1. Weisel K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Safety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in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Updated Analysis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CASTOR. EHA 2017, Madrid. Oral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Presentation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(Abstract #S459); 2.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Dimopoulos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MA et al.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and Safety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Lenalidomide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DRd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Alone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in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Multiple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Updated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Analysis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POLLUX, EHA 2017, Madrid. Poster #334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 dirty="0">
              <a:solidFill>
                <a:prstClr val="black"/>
              </a:solidFill>
              <a:latin typeface="CenturyGothic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9689" y="6144384"/>
            <a:ext cx="6529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1. Weisel K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Safety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in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Updated Analysis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CASTOR. EHA 2017, Madrid. Oral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Presentation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(Abstract #S459); 2 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San-Miguel J et al. </a:t>
            </a:r>
            <a:r>
              <a:rPr lang="en-US" sz="600" dirty="0">
                <a:solidFill>
                  <a:prstClr val="black"/>
                </a:solidFill>
                <a:latin typeface="CenturyGothic"/>
                <a:cs typeface="Arial" charset="0"/>
              </a:rPr>
              <a:t>EFFICACY BY CYTOGENETIC RISK STATUS FOR DARATUMUMAB IN COMBINATION WITH LENALIDOMIDE AND DEXAMETHASONE OR BORTEZOMIB AND DEXAMETHASONE IN RELAPSED OR REFRACTORY MULTIPLE MYELOMA. 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EHA 2017, Madrid. Oral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Presentation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Abstract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#S101)</a:t>
            </a:r>
            <a:endParaRPr lang="de-DE" sz="600" dirty="0">
              <a:solidFill>
                <a:prstClr val="black"/>
              </a:solidFill>
              <a:latin typeface="CenturyGothic"/>
              <a:cs typeface="Arial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5B00A37D-A9EF-426B-821E-657C577EB323}"/>
              </a:ext>
            </a:extLst>
          </p:cNvPr>
          <p:cNvGrpSpPr/>
          <p:nvPr/>
        </p:nvGrpSpPr>
        <p:grpSpPr>
          <a:xfrm>
            <a:off x="9294" y="2139594"/>
            <a:ext cx="3245847" cy="3204259"/>
            <a:chOff x="555262" y="1578969"/>
            <a:chExt cx="3746007" cy="3698558"/>
          </a:xfrm>
        </p:grpSpPr>
        <p:pic>
          <p:nvPicPr>
            <p:cNvPr id="10" name="Grafik 9">
              <a:extLst>
                <a:ext uri="{FF2B5EF4-FFF2-40B4-BE49-F238E27FC236}">
                  <a16:creationId xmlns="" xmlns:a16="http://schemas.microsoft.com/office/drawing/2014/main" id="{C92D3979-F3AA-4FC9-8871-237FE1FD2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678" t="1675"/>
            <a:stretch/>
          </p:blipFill>
          <p:spPr>
            <a:xfrm>
              <a:off x="566426" y="1672080"/>
              <a:ext cx="3734843" cy="3605447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="" xmlns:a16="http://schemas.microsoft.com/office/drawing/2014/main" id="{81D4B29E-C651-4CBB-B7E5-E1641E2AA2A4}"/>
                </a:ext>
              </a:extLst>
            </p:cNvPr>
            <p:cNvSpPr/>
            <p:nvPr/>
          </p:nvSpPr>
          <p:spPr>
            <a:xfrm>
              <a:off x="555262" y="1578969"/>
              <a:ext cx="548640" cy="33395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6DCA98E1-FF67-47E4-940D-431F09D5810E}"/>
              </a:ext>
            </a:extLst>
          </p:cNvPr>
          <p:cNvSpPr/>
          <p:nvPr/>
        </p:nvSpPr>
        <p:spPr>
          <a:xfrm>
            <a:off x="441913" y="1764482"/>
            <a:ext cx="2278806" cy="455779"/>
          </a:xfrm>
          <a:prstGeom prst="rect">
            <a:avLst/>
          </a:prstGeom>
          <a:solidFill>
            <a:srgbClr val="662D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Gesamtpopulation</a:t>
            </a:r>
            <a:r>
              <a:rPr lang="en-US" sz="1200" b="1" baseline="30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84% ORR, ≥ CR 29%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868935D3-95BE-473A-A17C-ED061BDDC7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995"/>
          <a:stretch/>
        </p:blipFill>
        <p:spPr>
          <a:xfrm>
            <a:off x="3170353" y="2369686"/>
            <a:ext cx="2843355" cy="297416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7DB77466-BDED-4FD8-8354-1E85EBE5B0B4}"/>
              </a:ext>
            </a:extLst>
          </p:cNvPr>
          <p:cNvSpPr/>
          <p:nvPr/>
        </p:nvSpPr>
        <p:spPr>
          <a:xfrm>
            <a:off x="3430220" y="1764482"/>
            <a:ext cx="2167498" cy="447828"/>
          </a:xfrm>
          <a:prstGeom prst="rect">
            <a:avLst/>
          </a:prstGeom>
          <a:solidFill>
            <a:srgbClr val="662D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prstClr val="white"/>
                </a:solidFill>
                <a:latin typeface="Calibri"/>
              </a:rPr>
              <a:t>Nach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 1 Vortherapie</a:t>
            </a:r>
            <a:r>
              <a:rPr lang="en-US" sz="1200" b="1" baseline="30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91% ORR, ≥ CR 40%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87101559-B67A-4013-AD23-94757C0FC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621" y="2401490"/>
            <a:ext cx="3043539" cy="269504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CFA83F76-65EA-4EC8-BB9B-1880EF10998F}"/>
              </a:ext>
            </a:extLst>
          </p:cNvPr>
          <p:cNvSpPr/>
          <p:nvPr/>
        </p:nvSpPr>
        <p:spPr>
          <a:xfrm>
            <a:off x="6507375" y="1764482"/>
            <a:ext cx="2167498" cy="447828"/>
          </a:xfrm>
          <a:prstGeom prst="rect">
            <a:avLst/>
          </a:prstGeom>
          <a:solidFill>
            <a:srgbClr val="662D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High Risk</a:t>
            </a:r>
            <a:r>
              <a:rPr lang="en-US" sz="1200" b="1" baseline="30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82% ORR, ≥ CR 34%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8EFA08EF-BB56-4478-8A9F-363C9A79EFB0}"/>
              </a:ext>
            </a:extLst>
          </p:cNvPr>
          <p:cNvSpPr/>
          <p:nvPr/>
        </p:nvSpPr>
        <p:spPr>
          <a:xfrm>
            <a:off x="441913" y="2919144"/>
            <a:ext cx="555812" cy="417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="" xmlns:a16="http://schemas.microsoft.com/office/drawing/2014/main" id="{95F9502E-0EC3-4353-AE5D-2C8BD8E5DC7B}"/>
              </a:ext>
            </a:extLst>
          </p:cNvPr>
          <p:cNvSpPr/>
          <p:nvPr/>
        </p:nvSpPr>
        <p:spPr>
          <a:xfrm>
            <a:off x="3430220" y="3020702"/>
            <a:ext cx="555812" cy="417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="" xmlns:a16="http://schemas.microsoft.com/office/drawing/2014/main" id="{BEA2F3D1-B446-402B-8BFC-9A51D03BF3F3}"/>
              </a:ext>
            </a:extLst>
          </p:cNvPr>
          <p:cNvSpPr/>
          <p:nvPr/>
        </p:nvSpPr>
        <p:spPr>
          <a:xfrm>
            <a:off x="6722596" y="3329905"/>
            <a:ext cx="555812" cy="417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="" xmlns:a16="http://schemas.microsoft.com/office/drawing/2014/main" id="{823382A5-D5D0-4B93-B070-7E2AFC6AEF59}"/>
              </a:ext>
            </a:extLst>
          </p:cNvPr>
          <p:cNvSpPr/>
          <p:nvPr/>
        </p:nvSpPr>
        <p:spPr>
          <a:xfrm>
            <a:off x="3877687" y="2497808"/>
            <a:ext cx="555812" cy="417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="" xmlns:a16="http://schemas.microsoft.com/office/drawing/2014/main" id="{D85300C8-131D-4CFA-A79E-48B5E5B838EF}"/>
              </a:ext>
            </a:extLst>
          </p:cNvPr>
          <p:cNvSpPr/>
          <p:nvPr/>
        </p:nvSpPr>
        <p:spPr>
          <a:xfrm>
            <a:off x="6385638" y="5207619"/>
            <a:ext cx="2565063" cy="447828"/>
          </a:xfrm>
          <a:prstGeom prst="rect">
            <a:avLst/>
          </a:prstGeom>
          <a:solidFill>
            <a:srgbClr val="662D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latin typeface="Calibri"/>
              </a:rPr>
              <a:t>14% der High Risk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Patienten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erreichten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unter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DVd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eine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MRD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Negativität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10</a:t>
            </a:r>
            <a:r>
              <a:rPr lang="en-US" sz="1000" b="1" baseline="30000" dirty="0">
                <a:solidFill>
                  <a:prstClr val="white"/>
                </a:solidFill>
                <a:latin typeface="Calibri"/>
              </a:rPr>
              <a:t>-5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latin typeface="Calibri"/>
              </a:rPr>
              <a:t>(0%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unter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Vd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)</a:t>
            </a:r>
            <a:r>
              <a:rPr lang="en-US" sz="1200" b="1" baseline="300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Autofit/>
          </a:bodyPr>
          <a:lstStyle/>
          <a:p>
            <a:r>
              <a:rPr lang="de-DE" sz="3200" dirty="0" err="1"/>
              <a:t>DVd</a:t>
            </a:r>
            <a:r>
              <a:rPr lang="de-DE" sz="3200" dirty="0"/>
              <a:t>: Bis zu 91% </a:t>
            </a:r>
            <a:r>
              <a:rPr lang="de-DE" sz="3200" dirty="0" smtClean="0"/>
              <a:t>Gesamtansprechrate ≥ </a:t>
            </a:r>
            <a:r>
              <a:rPr lang="de-DE" sz="3200" dirty="0"/>
              <a:t>34% </a:t>
            </a:r>
            <a:r>
              <a:rPr lang="de-DE" sz="2800" dirty="0"/>
              <a:t>Komplettremissionen Auch bei High </a:t>
            </a:r>
            <a:r>
              <a:rPr lang="de-DE" sz="2800" dirty="0" err="1"/>
              <a:t>risk</a:t>
            </a:r>
            <a:r>
              <a:rPr lang="de-DE" sz="2800" dirty="0"/>
              <a:t> </a:t>
            </a:r>
            <a:r>
              <a:rPr lang="de-DE" sz="2800" dirty="0" smtClean="0"/>
              <a:t>ZYTOGENETIK</a:t>
            </a:r>
            <a:r>
              <a:rPr lang="de-DE" sz="2800" baseline="30000" dirty="0" smtClean="0"/>
              <a:t>1,2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30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8439BDB4-6519-4A03-AEB4-2FCCA3C8FB5C}"/>
              </a:ext>
            </a:extLst>
          </p:cNvPr>
          <p:cNvSpPr/>
          <p:nvPr/>
        </p:nvSpPr>
        <p:spPr>
          <a:xfrm>
            <a:off x="1173433" y="1688910"/>
            <a:ext cx="2278806" cy="45577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Gesamtpopulation</a:t>
            </a:r>
            <a:r>
              <a:rPr lang="en-US" sz="1200" b="1" baseline="30000" dirty="0">
                <a:solidFill>
                  <a:prstClr val="white"/>
                </a:solidFill>
                <a:latin typeface="Calibri"/>
              </a:rPr>
              <a:t>1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93% ORR, ≥ CR 51%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033E708E-67B8-495D-9DBA-95DC0DD06A43}"/>
              </a:ext>
            </a:extLst>
          </p:cNvPr>
          <p:cNvSpPr/>
          <p:nvPr/>
        </p:nvSpPr>
        <p:spPr>
          <a:xfrm>
            <a:off x="5147702" y="1688910"/>
            <a:ext cx="2167498" cy="44782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High Risk</a:t>
            </a:r>
            <a:r>
              <a:rPr lang="en-US" sz="1200" b="1" baseline="30000" dirty="0">
                <a:solidFill>
                  <a:prstClr val="white"/>
                </a:solidFill>
                <a:latin typeface="Calibri"/>
              </a:rPr>
              <a:t>2</a:t>
            </a:r>
            <a:r>
              <a:rPr lang="en-US" sz="1200" b="1" dirty="0">
                <a:solidFill>
                  <a:prstClr val="white"/>
                </a:solidFill>
                <a:latin typeface="Calibri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latin typeface="Calibri"/>
              </a:rPr>
              <a:t>85% ORR, ≥ CR 37%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53FEFF56-A4D2-4119-9F5A-A943934CAC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12"/>
          <a:stretch/>
        </p:blipFill>
        <p:spPr>
          <a:xfrm>
            <a:off x="604299" y="2381735"/>
            <a:ext cx="3240968" cy="334153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ED9F9165-605F-41BE-859B-34CE664F8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341" y="2397634"/>
            <a:ext cx="3768919" cy="310886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E8BFBC4F-4D41-4FE9-A582-CED87BB3CFBB}"/>
              </a:ext>
            </a:extLst>
          </p:cNvPr>
          <p:cNvSpPr/>
          <p:nvPr/>
        </p:nvSpPr>
        <p:spPr>
          <a:xfrm>
            <a:off x="0" y="6100067"/>
            <a:ext cx="6529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Dimopoulos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MA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Safety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Lenalidomide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DRd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Alone in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Updated Analysis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POLLUX, EHA 2017, Madrid. Poster #334); 2 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San-Miguel J et al. </a:t>
            </a:r>
            <a:r>
              <a:rPr lang="en-US" sz="600" dirty="0">
                <a:solidFill>
                  <a:prstClr val="black"/>
                </a:solidFill>
                <a:latin typeface="CenturyGothic"/>
                <a:cs typeface="Arial" charset="0"/>
              </a:rPr>
              <a:t>EFFICACY BY CYTOGENETIC RISK STATUS FOR DARATUMUMAB IN COMBINATION WITH LENALIDOMIDE AND DEXAMETHASONE OR BORTEZOMIB AND DEXAMETHASONE IN RELAPSED OR REFRACTORY MULTIPLE MYELOMA. 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EHA 2017, Madrid. Oral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Presentation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Abstract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#S101)</a:t>
            </a:r>
            <a:endParaRPr lang="de-DE" sz="600" dirty="0">
              <a:solidFill>
                <a:prstClr val="black"/>
              </a:solidFill>
              <a:latin typeface="CenturyGothic"/>
              <a:cs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40A5E611-1CC3-4D39-9F0F-7AEE2E55C471}"/>
              </a:ext>
            </a:extLst>
          </p:cNvPr>
          <p:cNvSpPr/>
          <p:nvPr/>
        </p:nvSpPr>
        <p:spPr>
          <a:xfrm>
            <a:off x="956320" y="3277338"/>
            <a:ext cx="555812" cy="417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="" xmlns:a16="http://schemas.microsoft.com/office/drawing/2014/main" id="{838F5C5F-6564-440C-A7F3-ACE88892CEC7}"/>
              </a:ext>
            </a:extLst>
          </p:cNvPr>
          <p:cNvSpPr/>
          <p:nvPr/>
        </p:nvSpPr>
        <p:spPr>
          <a:xfrm>
            <a:off x="5359959" y="3493904"/>
            <a:ext cx="555812" cy="4172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="" xmlns:a16="http://schemas.microsoft.com/office/drawing/2014/main" id="{B8DDCCBE-2028-465B-B4F6-46C5A0B0A0BD}"/>
              </a:ext>
            </a:extLst>
          </p:cNvPr>
          <p:cNvSpPr/>
          <p:nvPr/>
        </p:nvSpPr>
        <p:spPr>
          <a:xfrm>
            <a:off x="1391478" y="2554696"/>
            <a:ext cx="613634" cy="48507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="" xmlns:a16="http://schemas.microsoft.com/office/drawing/2014/main" id="{336D213D-94A1-4819-BF48-7E951BF940B5}"/>
              </a:ext>
            </a:extLst>
          </p:cNvPr>
          <p:cNvSpPr/>
          <p:nvPr/>
        </p:nvSpPr>
        <p:spPr>
          <a:xfrm>
            <a:off x="5038758" y="5507307"/>
            <a:ext cx="2565063" cy="44782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latin typeface="Calibri"/>
              </a:rPr>
              <a:t>21% der High Risk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Patienten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erreichten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unter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DRd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eine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MRD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Negativität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10</a:t>
            </a:r>
            <a:r>
              <a:rPr lang="en-US" sz="1000" b="1" baseline="30000" dirty="0">
                <a:solidFill>
                  <a:prstClr val="white"/>
                </a:solidFill>
                <a:latin typeface="Calibri"/>
              </a:rPr>
              <a:t>-5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latin typeface="Calibri"/>
              </a:rPr>
              <a:t>(0% </a:t>
            </a:r>
            <a:r>
              <a:rPr lang="en-US" sz="1000" b="1" dirty="0" err="1">
                <a:solidFill>
                  <a:prstClr val="white"/>
                </a:solidFill>
                <a:latin typeface="Calibri"/>
              </a:rPr>
              <a:t>unter</a:t>
            </a:r>
            <a:r>
              <a:rPr lang="en-US" sz="1000" b="1" dirty="0">
                <a:solidFill>
                  <a:prstClr val="white"/>
                </a:solidFill>
                <a:latin typeface="Calibri"/>
              </a:rPr>
              <a:t> Rd)</a:t>
            </a:r>
            <a:r>
              <a:rPr lang="en-US" sz="1200" b="1" baseline="300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4E0D0E3C-F3EA-4209-80EF-4A38242E26AA}"/>
              </a:ext>
            </a:extLst>
          </p:cNvPr>
          <p:cNvSpPr/>
          <p:nvPr/>
        </p:nvSpPr>
        <p:spPr>
          <a:xfrm>
            <a:off x="8056843" y="6554038"/>
            <a:ext cx="114807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700" dirty="0">
                <a:solidFill>
                  <a:prstClr val="black">
                    <a:lumMod val="60000"/>
                    <a:lumOff val="40000"/>
                  </a:prstClr>
                </a:solidFill>
                <a:latin typeface="Calibri"/>
                <a:cs typeface="Arial" charset="0"/>
              </a:rPr>
              <a:t>PHAT/DAT/0517/0012a</a:t>
            </a:r>
            <a:endParaRPr lang="de-DE" sz="700" b="1" dirty="0">
              <a:solidFill>
                <a:prstClr val="black">
                  <a:lumMod val="60000"/>
                  <a:lumOff val="40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/>
          <a:lstStyle/>
          <a:p>
            <a:r>
              <a:rPr lang="de-DE" sz="3200" dirty="0" err="1" smtClean="0"/>
              <a:t>DRd</a:t>
            </a:r>
            <a:r>
              <a:rPr lang="de-DE" sz="3200" dirty="0"/>
              <a:t>: Bis zu </a:t>
            </a:r>
            <a:r>
              <a:rPr lang="de-DE" sz="3200" dirty="0" smtClean="0"/>
              <a:t>93% </a:t>
            </a:r>
            <a:r>
              <a:rPr lang="de-DE" sz="3200" dirty="0"/>
              <a:t>Gesamtansprechrate ≥ </a:t>
            </a:r>
            <a:r>
              <a:rPr lang="de-DE" sz="3200" dirty="0" smtClean="0"/>
              <a:t>37% </a:t>
            </a:r>
            <a:r>
              <a:rPr lang="de-DE" sz="2800" dirty="0"/>
              <a:t>Komplettremissionen Auch bei High </a:t>
            </a:r>
            <a:r>
              <a:rPr lang="de-DE" sz="2800" dirty="0" err="1"/>
              <a:t>risk</a:t>
            </a:r>
            <a:r>
              <a:rPr lang="de-DE" sz="2800" dirty="0"/>
              <a:t> ZYTOGENETIK</a:t>
            </a:r>
            <a:r>
              <a:rPr lang="de-DE" sz="2800" baseline="30000" dirty="0"/>
              <a:t>1,2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97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Bahnbrechende Fortschritte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&gt;58% Risikoreduktion von Progression und Tod</a:t>
            </a:r>
            <a:r>
              <a:rPr lang="de-DE" baseline="30000" dirty="0" smtClean="0">
                <a:solidFill>
                  <a:schemeClr val="bg1">
                    <a:lumMod val="75000"/>
                  </a:schemeClr>
                </a:solidFill>
              </a:rPr>
              <a:t>1,2</a:t>
            </a: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&gt;2fache CR-Ansprechen</a:t>
            </a:r>
            <a:r>
              <a:rPr lang="de-DE" baseline="30000" dirty="0" smtClean="0">
                <a:solidFill>
                  <a:schemeClr val="bg1">
                    <a:lumMod val="75000"/>
                  </a:schemeClr>
                </a:solidFill>
              </a:rPr>
              <a:t>1,2</a:t>
            </a:r>
          </a:p>
          <a:p>
            <a:r>
              <a:rPr lang="de-DE" dirty="0" smtClean="0"/>
              <a:t>3-6fache Erhöhung hinsichtlich MRD-Negativität</a:t>
            </a:r>
            <a:r>
              <a:rPr lang="de-DE" baseline="30000" dirty="0" smtClean="0"/>
              <a:t>1,2</a:t>
            </a:r>
            <a:endParaRPr lang="de-DE" baseline="30000" dirty="0"/>
          </a:p>
        </p:txBody>
      </p:sp>
      <p:sp>
        <p:nvSpPr>
          <p:cNvPr id="4" name="Rechteck 3"/>
          <p:cNvSpPr/>
          <p:nvPr/>
        </p:nvSpPr>
        <p:spPr>
          <a:xfrm>
            <a:off x="-1" y="5792177"/>
            <a:ext cx="68773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 dirty="0">
              <a:solidFill>
                <a:prstClr val="black"/>
              </a:solidFill>
              <a:latin typeface="CenturyGothic"/>
              <a:cs typeface="Arial" charset="0"/>
            </a:endParaRPr>
          </a:p>
          <a:p>
            <a:pPr defTabSz="457200">
              <a:defRPr/>
            </a:pPr>
            <a:r>
              <a:rPr lang="de-DE" sz="600" dirty="0">
                <a:solidFill>
                  <a:prstClr val="black"/>
                </a:solidFill>
                <a:latin typeface="Arial" charset="0"/>
                <a:cs typeface="Arial" charset="0"/>
              </a:rPr>
              <a:t># Durchbruch und Meilenstein in der Therapie des Multiplen </a:t>
            </a:r>
            <a:r>
              <a:rPr lang="de-DE" sz="600" dirty="0" err="1">
                <a:solidFill>
                  <a:prstClr val="black"/>
                </a:solidFill>
                <a:latin typeface="Arial" charset="0"/>
                <a:cs typeface="Arial" charset="0"/>
              </a:rPr>
              <a:t>Myeloms</a:t>
            </a:r>
            <a:r>
              <a:rPr lang="de-DE" sz="600" dirty="0">
                <a:solidFill>
                  <a:prstClr val="black"/>
                </a:solidFill>
                <a:latin typeface="Arial" charset="0"/>
                <a:cs typeface="Arial" charset="0"/>
              </a:rPr>
              <a:t> siehe </a:t>
            </a:r>
            <a:r>
              <a:rPr lang="de-DE" sz="600" dirty="0" err="1">
                <a:solidFill>
                  <a:prstClr val="black"/>
                </a:solidFill>
                <a:latin typeface="Arial" charset="0"/>
                <a:cs typeface="Arial" charset="0"/>
              </a:rPr>
              <a:t>Rajkumar</a:t>
            </a:r>
            <a:r>
              <a:rPr lang="de-DE" sz="600" dirty="0">
                <a:solidFill>
                  <a:prstClr val="black"/>
                </a:solidFill>
                <a:latin typeface="Arial" charset="0"/>
                <a:cs typeface="Arial" charset="0"/>
              </a:rPr>
              <a:t> S.V., Kyle R. A Progress in </a:t>
            </a:r>
            <a:r>
              <a:rPr lang="en-US" sz="600" dirty="0">
                <a:solidFill>
                  <a:prstClr val="black"/>
                </a:solidFill>
                <a:latin typeface="Arial" charset="0"/>
                <a:cs typeface="Arial" charset="0"/>
              </a:rPr>
              <a:t>Myeloma – A Monoclonal Breakthrough. NEJM 2016; 375 (14):1390-1392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1. Weisel K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Safety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in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Updated Analysis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CASTOR. EHA 2017, Madrid. Oral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Presentation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(Abstract #S459); 2.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Dimopoulos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MA et al.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and Safety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Lenalidomide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DRd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Alone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in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Multiple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Updated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Analysis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POLLUX, EHA 2017, Madrid. Poster #334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 dirty="0">
              <a:solidFill>
                <a:prstClr val="black"/>
              </a:solidFill>
              <a:latin typeface="CenturyGothic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441006" y="5895098"/>
            <a:ext cx="37029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1. 1. Weisel K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Safety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Vd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) in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Updated Analysis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CASTOR. EHA 2017, Madrid. Oral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Presentation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(Abstract #S459); 2.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Dimopoulos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MA et al.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Efficacy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and Safety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Lenalidomide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(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DRd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) Versus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Alone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in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Relapsed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or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Refractory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Multiple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(RRMM):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Updated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Analysis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es-ES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of</a:t>
            </a:r>
            <a:r>
              <a:rPr lang="es-ES" sz="600" dirty="0">
                <a:solidFill>
                  <a:prstClr val="black"/>
                </a:solidFill>
                <a:latin typeface="CenturyGothic"/>
                <a:cs typeface="Arial" charset="0"/>
              </a:rPr>
              <a:t> POLLUX, EHA 2017, Madrid. Poster #334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1DE89A42-F4AB-414C-A39A-C675AC13B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278"/>
          <a:stretch/>
        </p:blipFill>
        <p:spPr>
          <a:xfrm>
            <a:off x="117984" y="1521252"/>
            <a:ext cx="3054571" cy="234309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ED07E134-B922-4EC2-A5BC-ADAD0AAD1FF8}"/>
              </a:ext>
            </a:extLst>
          </p:cNvPr>
          <p:cNvSpPr txBox="1"/>
          <p:nvPr/>
        </p:nvSpPr>
        <p:spPr>
          <a:xfrm>
            <a:off x="3067235" y="1521252"/>
            <a:ext cx="240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CASTOR</a:t>
            </a:r>
            <a:r>
              <a:rPr lang="en-US" sz="1600" b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GESAMTPOPULATION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BCB67ADF-777C-43DB-B9F1-180E1C28A9DC}"/>
              </a:ext>
            </a:extLst>
          </p:cNvPr>
          <p:cNvSpPr txBox="1"/>
          <p:nvPr/>
        </p:nvSpPr>
        <p:spPr>
          <a:xfrm>
            <a:off x="3123576" y="4151169"/>
            <a:ext cx="2401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Nach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1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Vortherapie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C92B5E6F-8C2C-4C3B-B50E-5EB7571C1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20"/>
          <a:stretch/>
        </p:blipFill>
        <p:spPr>
          <a:xfrm>
            <a:off x="117984" y="4151169"/>
            <a:ext cx="3005592" cy="2297927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8742DAFA-6B73-4BCB-9606-2D2CC283CCAE}"/>
              </a:ext>
            </a:extLst>
          </p:cNvPr>
          <p:cNvSpPr txBox="1"/>
          <p:nvPr/>
        </p:nvSpPr>
        <p:spPr>
          <a:xfrm>
            <a:off x="3388759" y="2787409"/>
            <a:ext cx="240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POLLUX</a:t>
            </a:r>
            <a:r>
              <a:rPr lang="en-US" sz="1600" b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GESAMTPOPULATION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="" xmlns:a16="http://schemas.microsoft.com/office/drawing/2014/main" id="{5F554676-9676-4238-A424-EBCA4C02073B}"/>
              </a:ext>
            </a:extLst>
          </p:cNvPr>
          <p:cNvGrpSpPr/>
          <p:nvPr/>
        </p:nvGrpSpPr>
        <p:grpSpPr>
          <a:xfrm>
            <a:off x="5790056" y="1782862"/>
            <a:ext cx="3093059" cy="2970677"/>
            <a:chOff x="5295567" y="1982986"/>
            <a:chExt cx="2894276" cy="2810287"/>
          </a:xfrm>
        </p:grpSpPr>
        <p:pic>
          <p:nvPicPr>
            <p:cNvPr id="16" name="Grafik 15">
              <a:extLst>
                <a:ext uri="{FF2B5EF4-FFF2-40B4-BE49-F238E27FC236}">
                  <a16:creationId xmlns="" xmlns:a16="http://schemas.microsoft.com/office/drawing/2014/main" id="{20F43AFA-15B9-4376-9C9E-6334DAE79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5567" y="2098824"/>
              <a:ext cx="2894276" cy="2694449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="" xmlns:a16="http://schemas.microsoft.com/office/drawing/2014/main" id="{CD2773DD-AB41-4469-A3CF-6632D9D8C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31677" y="1990937"/>
              <a:ext cx="684000" cy="125793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="" xmlns:a16="http://schemas.microsoft.com/office/drawing/2014/main" id="{FA67694D-80F4-4245-971F-FAED3AD7A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9826" y="1982986"/>
              <a:ext cx="627441" cy="125488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="" xmlns:a16="http://schemas.microsoft.com/office/drawing/2014/main" id="{DF0629C9-41EB-4488-BEB8-195EC0349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27729" y="1990937"/>
              <a:ext cx="627441" cy="125488"/>
            </a:xfrm>
            <a:prstGeom prst="rect">
              <a:avLst/>
            </a:prstGeom>
          </p:spPr>
        </p:pic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/>
          </a:bodyPr>
          <a:lstStyle/>
          <a:p>
            <a:r>
              <a:rPr lang="de-DE" sz="3600" dirty="0"/>
              <a:t>MRD-Raten bei </a:t>
            </a:r>
            <a:r>
              <a:rPr lang="de-DE" sz="3600" dirty="0" err="1"/>
              <a:t>DVd</a:t>
            </a:r>
            <a:r>
              <a:rPr lang="de-DE" sz="3600" dirty="0"/>
              <a:t> und </a:t>
            </a:r>
            <a:r>
              <a:rPr lang="de-DE" sz="3600" dirty="0" err="1"/>
              <a:t>DRd</a:t>
            </a:r>
            <a:r>
              <a:rPr lang="de-DE" sz="3600" dirty="0"/>
              <a:t> 3-6fach </a:t>
            </a:r>
            <a:r>
              <a:rPr lang="de-DE" sz="3600" dirty="0" smtClean="0"/>
              <a:t>erhöht</a:t>
            </a:r>
            <a:r>
              <a:rPr lang="de-DE" sz="3600" baseline="30000" dirty="0" smtClean="0"/>
              <a:t>1,2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2786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Dosierungsschema DV</a:t>
            </a:r>
            <a:r>
              <a:rPr lang="de-DE" cap="none" dirty="0"/>
              <a:t>d</a:t>
            </a:r>
            <a:r>
              <a:rPr lang="de-DE" cap="none" baseline="40000" dirty="0"/>
              <a:t>1,2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t="34244" b="37152"/>
          <a:stretch/>
        </p:blipFill>
        <p:spPr>
          <a:xfrm>
            <a:off x="216304" y="3423362"/>
            <a:ext cx="8493271" cy="114956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/>
          <a:srcRect b="66561"/>
          <a:stretch/>
        </p:blipFill>
        <p:spPr>
          <a:xfrm>
            <a:off x="216304" y="1785425"/>
            <a:ext cx="8493271" cy="134389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t="63087" b="-1"/>
          <a:stretch/>
        </p:blipFill>
        <p:spPr>
          <a:xfrm>
            <a:off x="216304" y="4820995"/>
            <a:ext cx="8493271" cy="148351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063" y="1281828"/>
            <a:ext cx="2399158" cy="175531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6581001"/>
            <a:ext cx="6877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 dirty="0">
              <a:solidFill>
                <a:prstClr val="black"/>
              </a:solidFill>
              <a:latin typeface="CenturyGothic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1. DARZALEX Fachinformation 28.04.2017; 2. Palumbo A.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for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. NEJM 2016; 375(8):754-766</a:t>
            </a:r>
            <a:endParaRPr lang="de-DE" sz="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/>
          </a:bodyPr>
          <a:lstStyle/>
          <a:p>
            <a:r>
              <a:rPr lang="de-DE" dirty="0"/>
              <a:t>Prä- und </a:t>
            </a:r>
            <a:r>
              <a:rPr lang="de-DE" dirty="0" err="1"/>
              <a:t>postmedikation</a:t>
            </a:r>
            <a:r>
              <a:rPr lang="de-DE" dirty="0"/>
              <a:t> bei DV</a:t>
            </a:r>
            <a:r>
              <a:rPr lang="de-DE" cap="none" dirty="0"/>
              <a:t>d</a:t>
            </a:r>
            <a:r>
              <a:rPr lang="de-DE" cap="none" baseline="40000" dirty="0"/>
              <a:t>1,2</a:t>
            </a:r>
          </a:p>
        </p:txBody>
      </p:sp>
      <p:sp>
        <p:nvSpPr>
          <p:cNvPr id="8" name="Rechteck 7"/>
          <p:cNvSpPr/>
          <p:nvPr/>
        </p:nvSpPr>
        <p:spPr>
          <a:xfrm>
            <a:off x="0" y="6265268"/>
            <a:ext cx="6877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 dirty="0">
              <a:solidFill>
                <a:prstClr val="black"/>
              </a:solidFill>
              <a:latin typeface="CenturyGothic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1. DARZALEX Fachinformation 28.04.2017; 2. Palumbo A.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Bortezomib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for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. NEJM 2016; 375(8):754-766</a:t>
            </a:r>
            <a:endParaRPr lang="de-DE" sz="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28418" t="1742" r="40465" b="41507"/>
          <a:stretch/>
        </p:blipFill>
        <p:spPr>
          <a:xfrm>
            <a:off x="953636" y="2387903"/>
            <a:ext cx="2690012" cy="215462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59625" t="2122" r="260" b="-525"/>
          <a:stretch/>
        </p:blipFill>
        <p:spPr>
          <a:xfrm>
            <a:off x="4992413" y="2361099"/>
            <a:ext cx="3668111" cy="395189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535612"/>
            <a:ext cx="3933808" cy="592137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21310506">
            <a:off x="409084" y="1675804"/>
            <a:ext cx="956104" cy="903889"/>
          </a:xfrm>
          <a:prstGeom prst="ellipse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50" b="1" dirty="0">
                <a:solidFill>
                  <a:prstClr val="white"/>
                </a:solidFill>
                <a:latin typeface="Calibri"/>
              </a:rPr>
              <a:t>Vor</a:t>
            </a:r>
            <a:r>
              <a:rPr lang="de-DE" sz="1200" b="1" dirty="0">
                <a:solidFill>
                  <a:prstClr val="white"/>
                </a:solidFill>
                <a:latin typeface="Calibri"/>
              </a:rPr>
              <a:t> JEDER </a:t>
            </a:r>
            <a:r>
              <a:rPr lang="de-DE" sz="1050" b="1" dirty="0">
                <a:solidFill>
                  <a:prstClr val="white"/>
                </a:solidFill>
                <a:latin typeface="Calibri"/>
              </a:rPr>
              <a:t>Infusion</a:t>
            </a:r>
            <a:endParaRPr lang="de-DE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Ellipse 13"/>
          <p:cNvSpPr/>
          <p:nvPr/>
        </p:nvSpPr>
        <p:spPr>
          <a:xfrm rot="21310506">
            <a:off x="7945002" y="1675804"/>
            <a:ext cx="956104" cy="903889"/>
          </a:xfrm>
          <a:prstGeom prst="ellipse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50" b="1" dirty="0">
                <a:solidFill>
                  <a:prstClr val="white"/>
                </a:solidFill>
                <a:latin typeface="Calibri"/>
              </a:rPr>
              <a:t>Abhängig vom </a:t>
            </a:r>
            <a:r>
              <a:rPr lang="de-DE" sz="1200" b="1" dirty="0">
                <a:solidFill>
                  <a:prstClr val="white"/>
                </a:solidFill>
                <a:latin typeface="Calibri"/>
              </a:rPr>
              <a:t>VORTAG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2FF4A48A-8F4E-49B7-A757-CD6ABB42798C}"/>
              </a:ext>
            </a:extLst>
          </p:cNvPr>
          <p:cNvSpPr txBox="1"/>
          <p:nvPr/>
        </p:nvSpPr>
        <p:spPr>
          <a:xfrm>
            <a:off x="6643587" y="3676843"/>
            <a:ext cx="15065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oder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pitchFamily="34" charset="0"/>
              </a:rPr>
              <a:t> BMI &lt;18,5</a:t>
            </a:r>
          </a:p>
        </p:txBody>
      </p:sp>
    </p:spTree>
    <p:extLst>
      <p:ext uri="{BB962C8B-B14F-4D97-AF65-F5344CB8AC3E}">
        <p14:creationId xmlns:p14="http://schemas.microsoft.com/office/powerpoint/2010/main" val="37356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177"/>
            <a:ext cx="8229600" cy="922656"/>
          </a:xfrm>
        </p:spPr>
        <p:txBody>
          <a:bodyPr>
            <a:normAutofit/>
          </a:bodyPr>
          <a:lstStyle/>
          <a:p>
            <a:r>
              <a:rPr lang="de-DE" dirty="0"/>
              <a:t>Dosierungsschema DR</a:t>
            </a:r>
            <a:r>
              <a:rPr lang="de-DE" cap="none" dirty="0"/>
              <a:t>d</a:t>
            </a:r>
            <a:r>
              <a:rPr lang="de-DE" cap="none" baseline="40000" dirty="0"/>
              <a:t>1,2</a:t>
            </a:r>
          </a:p>
        </p:txBody>
      </p:sp>
      <p:sp>
        <p:nvSpPr>
          <p:cNvPr id="8" name="Rechteck 7"/>
          <p:cNvSpPr/>
          <p:nvPr/>
        </p:nvSpPr>
        <p:spPr>
          <a:xfrm>
            <a:off x="-1" y="6581001"/>
            <a:ext cx="6877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 dirty="0">
              <a:solidFill>
                <a:prstClr val="black"/>
              </a:solidFill>
              <a:latin typeface="CenturyGothic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1. DARZALEX Fachinformation 28.04.2017; 2.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Dimopoulos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MA.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Lenalidomide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for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. NEJM 2016; 375(14):1319-1331</a:t>
            </a:r>
            <a:endParaRPr lang="de-DE" sz="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30110" y="1369848"/>
            <a:ext cx="7957463" cy="1642653"/>
            <a:chOff x="264646" y="1260000"/>
            <a:chExt cx="7957463" cy="1642653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/>
            <a:srcRect t="2011" r="1964"/>
            <a:stretch/>
          </p:blipFill>
          <p:spPr>
            <a:xfrm>
              <a:off x="264646" y="1260000"/>
              <a:ext cx="4149699" cy="1642653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5576534" y="253599"/>
              <a:ext cx="1480367" cy="3804744"/>
            </a:xfrm>
            <a:prstGeom prst="rect">
              <a:avLst/>
            </a:prstGeom>
          </p:spPr>
        </p:pic>
        <p:pic>
          <p:nvPicPr>
            <p:cNvPr id="9" name="Grafik 8"/>
            <p:cNvPicPr preferRelativeResize="0">
              <a:picLocks/>
            </p:cNvPicPr>
            <p:nvPr/>
          </p:nvPicPr>
          <p:blipFill rotWithShape="1">
            <a:blip r:embed="rId5"/>
            <a:srcRect t="1" r="24096" b="6941"/>
            <a:stretch/>
          </p:blipFill>
          <p:spPr>
            <a:xfrm>
              <a:off x="4406109" y="1260000"/>
              <a:ext cx="3816000" cy="165600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/>
        </p:nvGrpSpPr>
        <p:grpSpPr>
          <a:xfrm>
            <a:off x="514916" y="3184585"/>
            <a:ext cx="7969638" cy="1615134"/>
            <a:chOff x="249452" y="3053717"/>
            <a:chExt cx="7969638" cy="1615134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6"/>
            <a:srcRect t="11397"/>
            <a:stretch/>
          </p:blipFill>
          <p:spPr>
            <a:xfrm>
              <a:off x="275156" y="3215617"/>
              <a:ext cx="4822361" cy="1453234"/>
            </a:xfrm>
            <a:prstGeom prst="rect">
              <a:avLst/>
            </a:prstGeom>
          </p:spPr>
        </p:pic>
        <p:pic>
          <p:nvPicPr>
            <p:cNvPr id="17" name="Grafik 16"/>
            <p:cNvPicPr preferRelativeResize="0">
              <a:picLocks/>
            </p:cNvPicPr>
            <p:nvPr/>
          </p:nvPicPr>
          <p:blipFill rotWithShape="1">
            <a:blip r:embed="rId5"/>
            <a:srcRect t="1" r="24096" b="6941"/>
            <a:stretch/>
          </p:blipFill>
          <p:spPr>
            <a:xfrm>
              <a:off x="264646" y="3053717"/>
              <a:ext cx="7954444" cy="162000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 rotWithShape="1">
            <a:blip r:embed="rId7"/>
            <a:srcRect t="13188" r="6577" b="-1"/>
            <a:stretch/>
          </p:blipFill>
          <p:spPr>
            <a:xfrm>
              <a:off x="4034334" y="3235239"/>
              <a:ext cx="4184756" cy="1408747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7"/>
            <a:srcRect r="2321" b="90467"/>
            <a:stretch/>
          </p:blipFill>
          <p:spPr>
            <a:xfrm>
              <a:off x="249452" y="3060761"/>
              <a:ext cx="4073179" cy="144000"/>
            </a:xfrm>
            <a:prstGeom prst="rect">
              <a:avLst/>
            </a:prstGeom>
          </p:spPr>
        </p:pic>
      </p:grpSp>
      <p:grpSp>
        <p:nvGrpSpPr>
          <p:cNvPr id="26" name="Gruppieren 25"/>
          <p:cNvGrpSpPr/>
          <p:nvPr/>
        </p:nvGrpSpPr>
        <p:grpSpPr>
          <a:xfrm>
            <a:off x="540620" y="4921216"/>
            <a:ext cx="7943934" cy="1492596"/>
            <a:chOff x="275156" y="4685248"/>
            <a:chExt cx="7943934" cy="1492596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275156" y="4685248"/>
              <a:ext cx="7943934" cy="1492596"/>
              <a:chOff x="275156" y="4800858"/>
              <a:chExt cx="7943934" cy="1492596"/>
            </a:xfrm>
          </p:grpSpPr>
          <p:pic>
            <p:nvPicPr>
              <p:cNvPr id="21" name="Grafik 20"/>
              <p:cNvPicPr>
                <a:picLocks noChangeAspect="1"/>
              </p:cNvPicPr>
              <p:nvPr/>
            </p:nvPicPr>
            <p:blipFill rotWithShape="1">
              <a:blip r:embed="rId4"/>
              <a:srcRect r="12028"/>
              <a:stretch/>
            </p:blipFill>
            <p:spPr>
              <a:xfrm rot="5400000">
                <a:off x="5665562" y="3739927"/>
                <a:ext cx="1302311" cy="3804744"/>
              </a:xfrm>
              <a:prstGeom prst="rect">
                <a:avLst/>
              </a:prstGeom>
            </p:spPr>
          </p:pic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156" y="4800858"/>
                <a:ext cx="4139189" cy="1492596"/>
              </a:xfrm>
              <a:prstGeom prst="rect">
                <a:avLst/>
              </a:prstGeom>
            </p:spPr>
          </p:pic>
          <p:pic>
            <p:nvPicPr>
              <p:cNvPr id="20" name="Grafik 19"/>
              <p:cNvPicPr preferRelativeResize="0">
                <a:picLocks/>
              </p:cNvPicPr>
              <p:nvPr/>
            </p:nvPicPr>
            <p:blipFill rotWithShape="1">
              <a:blip r:embed="rId5"/>
              <a:srcRect t="1" r="24096" b="6941"/>
              <a:stretch/>
            </p:blipFill>
            <p:spPr>
              <a:xfrm>
                <a:off x="4393325" y="4813200"/>
                <a:ext cx="3816000" cy="165600"/>
              </a:xfrm>
              <a:prstGeom prst="rect">
                <a:avLst/>
              </a:prstGeom>
            </p:spPr>
          </p:pic>
        </p:grp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34334" y="5276193"/>
              <a:ext cx="2283269" cy="826140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74759" y="5028578"/>
              <a:ext cx="1797186" cy="637492"/>
            </a:xfrm>
            <a:prstGeom prst="rect">
              <a:avLst/>
            </a:prstGeom>
          </p:spPr>
        </p:pic>
      </p:grpSp>
      <p:pic>
        <p:nvPicPr>
          <p:cNvPr id="27" name="Grafik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8675" y="937832"/>
            <a:ext cx="2297733" cy="21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/>
          </a:bodyPr>
          <a:lstStyle/>
          <a:p>
            <a:r>
              <a:rPr lang="de-DE" dirty="0"/>
              <a:t>Prä- und </a:t>
            </a:r>
            <a:r>
              <a:rPr lang="de-DE" dirty="0" err="1"/>
              <a:t>postmedikation</a:t>
            </a:r>
            <a:r>
              <a:rPr lang="de-DE" dirty="0"/>
              <a:t> bei DR</a:t>
            </a:r>
            <a:r>
              <a:rPr lang="de-DE" cap="none" dirty="0"/>
              <a:t>d</a:t>
            </a:r>
            <a:r>
              <a:rPr lang="de-DE" cap="none" baseline="40000" dirty="0"/>
              <a:t>1,2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054" y="1515948"/>
            <a:ext cx="3933808" cy="59213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-1" y="6262461"/>
            <a:ext cx="68773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600" dirty="0">
              <a:solidFill>
                <a:prstClr val="black"/>
              </a:solidFill>
              <a:latin typeface="CenturyGothic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1. DARZALEX Fachinformation 28.04.2017; 2.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Dimopoulos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MA. et al.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Daratumumab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Lenalidomide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, and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Dexamethasone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for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Multiple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Myeloma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. NEJM 2016; 375(14):1319-1331</a:t>
            </a:r>
            <a:endParaRPr lang="de-DE" sz="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36" y="2436861"/>
            <a:ext cx="3430641" cy="226212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21310506">
            <a:off x="409084" y="1656140"/>
            <a:ext cx="956104" cy="903889"/>
          </a:xfrm>
          <a:prstGeom prst="ellipse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50" b="1" dirty="0">
                <a:solidFill>
                  <a:prstClr val="white"/>
                </a:solidFill>
                <a:latin typeface="Calibri"/>
              </a:rPr>
              <a:t>Vor</a:t>
            </a:r>
            <a:r>
              <a:rPr lang="de-DE" sz="1200" b="1" dirty="0">
                <a:solidFill>
                  <a:prstClr val="white"/>
                </a:solidFill>
                <a:latin typeface="Calibri"/>
              </a:rPr>
              <a:t> JEDER </a:t>
            </a:r>
            <a:r>
              <a:rPr lang="de-DE" sz="1050" b="1" dirty="0">
                <a:solidFill>
                  <a:prstClr val="white"/>
                </a:solidFill>
                <a:latin typeface="Calibri"/>
              </a:rPr>
              <a:t>Infusion</a:t>
            </a:r>
            <a:endParaRPr lang="de-DE" sz="12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="" xmlns:a16="http://schemas.microsoft.com/office/drawing/2014/main" id="{E6C25F5C-941B-4C73-9884-C5D48B517C5B}"/>
              </a:ext>
            </a:extLst>
          </p:cNvPr>
          <p:cNvGrpSpPr/>
          <p:nvPr/>
        </p:nvGrpSpPr>
        <p:grpSpPr>
          <a:xfrm>
            <a:off x="5081554" y="2394224"/>
            <a:ext cx="3169061" cy="3883103"/>
            <a:chOff x="5081554" y="2197584"/>
            <a:chExt cx="3169061" cy="3883103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1554" y="2197584"/>
              <a:ext cx="3169061" cy="3883103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="" xmlns:a16="http://schemas.microsoft.com/office/drawing/2014/main" id="{C14C35E4-AC4A-45BA-8F7C-46C08C5380D2}"/>
                </a:ext>
              </a:extLst>
            </p:cNvPr>
            <p:cNvSpPr txBox="1"/>
            <p:nvPr/>
          </p:nvSpPr>
          <p:spPr>
            <a:xfrm>
              <a:off x="6977542" y="3699079"/>
              <a:ext cx="43307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350" dirty="0" err="1">
                  <a:solidFill>
                    <a:prstClr val="black"/>
                  </a:solidFill>
                  <a:latin typeface="Calibri"/>
                  <a:cs typeface="Arial" pitchFamily="34" charset="0"/>
                </a:rPr>
                <a:t>oder</a:t>
              </a:r>
              <a:r>
                <a:rPr lang="en-US" sz="1350" dirty="0">
                  <a:solidFill>
                    <a:prstClr val="black"/>
                  </a:solidFill>
                  <a:latin typeface="Calibri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4" name="Ellipse 13"/>
          <p:cNvSpPr/>
          <p:nvPr/>
        </p:nvSpPr>
        <p:spPr>
          <a:xfrm rot="21310506">
            <a:off x="7945002" y="1656140"/>
            <a:ext cx="956104" cy="903889"/>
          </a:xfrm>
          <a:prstGeom prst="ellipse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50" b="1" dirty="0">
                <a:solidFill>
                  <a:prstClr val="white"/>
                </a:solidFill>
                <a:latin typeface="Calibri"/>
              </a:rPr>
              <a:t>Nach </a:t>
            </a:r>
            <a:r>
              <a:rPr lang="de-DE" sz="1200" b="1" dirty="0">
                <a:solidFill>
                  <a:prstClr val="white"/>
                </a:solidFill>
                <a:latin typeface="Calibri"/>
              </a:rPr>
              <a:t>JEDER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50" b="1" dirty="0">
                <a:solidFill>
                  <a:prstClr val="white"/>
                </a:solidFill>
                <a:latin typeface="Calibri"/>
              </a:rPr>
              <a:t>Infusion</a:t>
            </a:r>
          </a:p>
        </p:txBody>
      </p:sp>
    </p:spTree>
    <p:extLst>
      <p:ext uri="{BB962C8B-B14F-4D97-AF65-F5344CB8AC3E}">
        <p14:creationId xmlns:p14="http://schemas.microsoft.com/office/powerpoint/2010/main" val="10601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00" y="1378596"/>
            <a:ext cx="2248593" cy="22995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083" y="2107956"/>
            <a:ext cx="2037258" cy="91269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6568085"/>
            <a:ext cx="17588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1. DARZALEX® Fachinformation 28.04.2017 </a:t>
            </a:r>
            <a:endParaRPr lang="de-DE" sz="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1580950" y="4008228"/>
            <a:ext cx="2153409" cy="2106883"/>
            <a:chOff x="4583721" y="1576446"/>
            <a:chExt cx="2904762" cy="3009524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3721" y="1576446"/>
              <a:ext cx="2904762" cy="3009524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3"/>
            <a:srcRect l="82535" t="36399" r="9940" b="58635"/>
            <a:stretch/>
          </p:blipFill>
          <p:spPr>
            <a:xfrm>
              <a:off x="6725881" y="1932886"/>
              <a:ext cx="189929" cy="128165"/>
            </a:xfrm>
            <a:prstGeom prst="rect">
              <a:avLst/>
            </a:prstGeom>
          </p:spPr>
        </p:pic>
      </p:grpSp>
      <p:grpSp>
        <p:nvGrpSpPr>
          <p:cNvPr id="17" name="Gruppieren 16"/>
          <p:cNvGrpSpPr/>
          <p:nvPr/>
        </p:nvGrpSpPr>
        <p:grpSpPr>
          <a:xfrm>
            <a:off x="6863254" y="1737055"/>
            <a:ext cx="2063451" cy="1867649"/>
            <a:chOff x="6810702" y="2086824"/>
            <a:chExt cx="2063451" cy="186764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702" y="2086824"/>
              <a:ext cx="2063451" cy="1867649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/>
          </p:nvSpPr>
          <p:spPr>
            <a:xfrm>
              <a:off x="8103478" y="2941821"/>
              <a:ext cx="136635" cy="94593"/>
            </a:xfrm>
            <a:prstGeom prst="rect">
              <a:avLst/>
            </a:prstGeom>
            <a:solidFill>
              <a:srgbClr val="772E9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b="1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3734359" y="4008227"/>
            <a:ext cx="2014797" cy="2735321"/>
            <a:chOff x="3997120" y="4113331"/>
            <a:chExt cx="2014797" cy="2735321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97120" y="4113331"/>
              <a:ext cx="2014797" cy="2735321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3"/>
            <a:srcRect l="82535" t="36399" r="9940" b="58635"/>
            <a:stretch/>
          </p:blipFill>
          <p:spPr>
            <a:xfrm>
              <a:off x="4929502" y="4357616"/>
              <a:ext cx="140801" cy="89725"/>
            </a:xfrm>
            <a:prstGeom prst="rect">
              <a:avLst/>
            </a:prstGeom>
          </p:spPr>
        </p:pic>
      </p:grpSp>
      <p:grpSp>
        <p:nvGrpSpPr>
          <p:cNvPr id="23" name="Gruppieren 22"/>
          <p:cNvGrpSpPr/>
          <p:nvPr/>
        </p:nvGrpSpPr>
        <p:grpSpPr>
          <a:xfrm>
            <a:off x="5739924" y="4009030"/>
            <a:ext cx="2019366" cy="887196"/>
            <a:chOff x="6002685" y="4114134"/>
            <a:chExt cx="2019366" cy="887196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02685" y="4114134"/>
              <a:ext cx="2019366" cy="887196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 rotWithShape="1">
            <a:blip r:embed="rId3"/>
            <a:srcRect l="82535" t="36399" r="9940" b="58635"/>
            <a:stretch/>
          </p:blipFill>
          <p:spPr>
            <a:xfrm>
              <a:off x="7467751" y="4364369"/>
              <a:ext cx="140801" cy="89725"/>
            </a:xfrm>
            <a:prstGeom prst="rect">
              <a:avLst/>
            </a:prstGeom>
          </p:spPr>
        </p:pic>
      </p:grpSp>
      <p:sp>
        <p:nvSpPr>
          <p:cNvPr id="24" name="Pfeil: nach rechts 23"/>
          <p:cNvSpPr/>
          <p:nvPr/>
        </p:nvSpPr>
        <p:spPr>
          <a:xfrm>
            <a:off x="2617075" y="2312886"/>
            <a:ext cx="1061220" cy="373759"/>
          </a:xfrm>
          <a:prstGeom prst="rightArrow">
            <a:avLst/>
          </a:prstGeom>
          <a:solidFill>
            <a:srgbClr val="772E9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Pfeil: nach rechts 25"/>
          <p:cNvSpPr/>
          <p:nvPr/>
        </p:nvSpPr>
        <p:spPr>
          <a:xfrm>
            <a:off x="5898423" y="2359723"/>
            <a:ext cx="880749" cy="373759"/>
          </a:xfrm>
          <a:prstGeom prst="rightArrow">
            <a:avLst/>
          </a:prstGeom>
          <a:solidFill>
            <a:srgbClr val="772E9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Pfeil: nach rechts 29"/>
          <p:cNvSpPr/>
          <p:nvPr/>
        </p:nvSpPr>
        <p:spPr>
          <a:xfrm rot="5400000">
            <a:off x="4301970" y="3397752"/>
            <a:ext cx="870342" cy="296967"/>
          </a:xfrm>
          <a:prstGeom prst="rightArrow">
            <a:avLst/>
          </a:prstGeom>
          <a:solidFill>
            <a:srgbClr val="772E9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701160" y="3493417"/>
            <a:ext cx="4078012" cy="184684"/>
          </a:xfrm>
          <a:prstGeom prst="rect">
            <a:avLst/>
          </a:prstGeom>
          <a:solidFill>
            <a:srgbClr val="772E9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prstClr val="white"/>
                </a:solidFill>
                <a:latin typeface="Calibri"/>
              </a:rPr>
              <a:t>Hauptsächlich Grad 1-2</a:t>
            </a:r>
          </a:p>
        </p:txBody>
      </p:sp>
      <p:sp>
        <p:nvSpPr>
          <p:cNvPr id="29" name="Pfeil: nach rechts 28"/>
          <p:cNvSpPr/>
          <p:nvPr/>
        </p:nvSpPr>
        <p:spPr>
          <a:xfrm rot="5400000">
            <a:off x="2577600" y="3631714"/>
            <a:ext cx="402604" cy="296967"/>
          </a:xfrm>
          <a:prstGeom prst="rightArrow">
            <a:avLst/>
          </a:prstGeom>
          <a:solidFill>
            <a:srgbClr val="772E9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Pfeil: nach rechts 30"/>
          <p:cNvSpPr/>
          <p:nvPr/>
        </p:nvSpPr>
        <p:spPr>
          <a:xfrm rot="5400000">
            <a:off x="6502959" y="3621284"/>
            <a:ext cx="402604" cy="296967"/>
          </a:xfrm>
          <a:prstGeom prst="rightArrow">
            <a:avLst/>
          </a:prstGeom>
          <a:solidFill>
            <a:srgbClr val="772E9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Autofit/>
          </a:bodyPr>
          <a:lstStyle/>
          <a:p>
            <a:r>
              <a:rPr lang="de-DE" sz="3600" dirty="0"/>
              <a:t>Symptome und Vorgehen bei </a:t>
            </a:r>
            <a:r>
              <a:rPr lang="de-DE" sz="3600" dirty="0" smtClean="0"/>
              <a:t>IRRs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800" dirty="0"/>
              <a:t>Mediane </a:t>
            </a:r>
            <a:r>
              <a:rPr lang="de-DE" sz="1800" dirty="0" smtClean="0"/>
              <a:t>Zeit </a:t>
            </a:r>
            <a:r>
              <a:rPr lang="de-DE" sz="1800" dirty="0"/>
              <a:t>bis zum </a:t>
            </a:r>
            <a:r>
              <a:rPr lang="de-DE" sz="1800" dirty="0" smtClean="0"/>
              <a:t>Auftreten</a:t>
            </a:r>
            <a:r>
              <a:rPr lang="de-DE" sz="1800" dirty="0"/>
              <a:t>: 1,4 Stunden (Bereich 0,02-72,8 </a:t>
            </a:r>
            <a:r>
              <a:rPr lang="de-DE" sz="1800" dirty="0" smtClean="0"/>
              <a:t>Stunden)</a:t>
            </a:r>
            <a:r>
              <a:rPr lang="de-DE" sz="1800" baseline="30000" dirty="0" smtClean="0"/>
              <a:t>1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9865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>
          <a:xfrm>
            <a:off x="457201" y="-45640"/>
            <a:ext cx="8229600" cy="1026368"/>
          </a:xfrm>
        </p:spPr>
        <p:txBody>
          <a:bodyPr>
            <a:normAutofit/>
          </a:bodyPr>
          <a:lstStyle/>
          <a:p>
            <a:pPr>
              <a:buClr>
                <a:srgbClr val="FFEC3B"/>
              </a:buClr>
              <a:buFont typeface="Arial" pitchFamily="34" charset="0"/>
              <a:buNone/>
            </a:pPr>
            <a:r>
              <a:rPr lang="en-US" sz="2800" b="1" dirty="0">
                <a:solidFill>
                  <a:srgbClr val="002060"/>
                </a:solidFill>
              </a:rPr>
              <a:t>Novel Agents Improve OS Across Most Age Groups</a:t>
            </a:r>
          </a:p>
        </p:txBody>
      </p:sp>
      <p:sp>
        <p:nvSpPr>
          <p:cNvPr id="81923" name="Content Placeholder 2"/>
          <p:cNvSpPr txBox="1">
            <a:spLocks/>
          </p:cNvSpPr>
          <p:nvPr/>
        </p:nvSpPr>
        <p:spPr bwMode="auto">
          <a:xfrm>
            <a:off x="304800" y="1143000"/>
            <a:ext cx="8839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All patient groups demonstrated improved OS except the very elderly (≥ 75 years)</a:t>
            </a:r>
          </a:p>
        </p:txBody>
      </p:sp>
      <p:sp>
        <p:nvSpPr>
          <p:cNvPr id="81924" name="Content Placeholder 3"/>
          <p:cNvSpPr txBox="1">
            <a:spLocks/>
          </p:cNvSpPr>
          <p:nvPr/>
        </p:nvSpPr>
        <p:spPr bwMode="auto">
          <a:xfrm>
            <a:off x="21011" y="5982422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buClr>
                <a:srgbClr val="FFFFFF"/>
              </a:buClr>
              <a:buFont typeface="Arial" pitchFamily="34" charset="0"/>
              <a:buNone/>
            </a:pPr>
            <a:r>
              <a:rPr lang="en-US" sz="1000" dirty="0">
                <a:solidFill>
                  <a:srgbClr val="002060"/>
                </a:solidFill>
              </a:rPr>
              <a:t>* p &lt; 0.05.</a:t>
            </a:r>
          </a:p>
          <a:p>
            <a:pPr>
              <a:buClr>
                <a:srgbClr val="FFFFFF"/>
              </a:buClr>
              <a:buFont typeface="Arial" pitchFamily="34" charset="0"/>
              <a:buNone/>
            </a:pPr>
            <a:r>
              <a:rPr lang="en-US" sz="1000" dirty="0">
                <a:solidFill>
                  <a:srgbClr val="002060"/>
                </a:solidFill>
              </a:rPr>
              <a:t>MM, multiple myeloma; NS, not significant; OS, overall survival.</a:t>
            </a:r>
          </a:p>
        </p:txBody>
      </p:sp>
      <p:sp>
        <p:nvSpPr>
          <p:cNvPr id="81925" name="Rectangle 17"/>
          <p:cNvSpPr>
            <a:spLocks noChangeArrowheads="1"/>
          </p:cNvSpPr>
          <p:nvPr/>
        </p:nvSpPr>
        <p:spPr bwMode="auto">
          <a:xfrm>
            <a:off x="4572000" y="6613525"/>
            <a:ext cx="457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buClr>
                <a:srgbClr val="FFFFFF"/>
              </a:buClr>
              <a:buFont typeface="Arial" pitchFamily="34" charset="0"/>
              <a:buNone/>
            </a:pPr>
            <a:r>
              <a:rPr lang="en-US" sz="1000">
                <a:solidFill>
                  <a:srgbClr val="FFFFFF"/>
                </a:solidFill>
              </a:rPr>
              <a:t>Pulte D, et al. </a:t>
            </a:r>
            <a:r>
              <a:rPr lang="en-US" sz="1000" i="1">
                <a:solidFill>
                  <a:srgbClr val="FFFFFF"/>
                </a:solidFill>
              </a:rPr>
              <a:t>Oncologist</a:t>
            </a:r>
            <a:r>
              <a:rPr lang="en-US" sz="1000">
                <a:solidFill>
                  <a:srgbClr val="FFFFFF"/>
                </a:solidFill>
              </a:rPr>
              <a:t>. 2011;16:1600-03.</a:t>
            </a:r>
          </a:p>
        </p:txBody>
      </p:sp>
      <p:pic>
        <p:nvPicPr>
          <p:cNvPr id="81926" name="Picture 18" descr="Slide 44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1463" y="1666875"/>
            <a:ext cx="86010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Box 1"/>
          <p:cNvSpPr txBox="1">
            <a:spLocks noChangeArrowheads="1"/>
          </p:cNvSpPr>
          <p:nvPr/>
        </p:nvSpPr>
        <p:spPr bwMode="auto">
          <a:xfrm>
            <a:off x="1905000" y="1747838"/>
            <a:ext cx="5562600" cy="366712"/>
          </a:xfrm>
          <a:prstGeom prst="rect">
            <a:avLst/>
          </a:prstGeom>
          <a:solidFill>
            <a:srgbClr val="292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FFFFFF"/>
              </a:buClr>
              <a:buFont typeface="Arial" pitchFamily="34" charset="0"/>
              <a:buNone/>
            </a:pPr>
            <a:r>
              <a:rPr lang="en-US" dirty="0">
                <a:solidFill>
                  <a:srgbClr val="FFFFFF"/>
                </a:solidFill>
              </a:rPr>
              <a:t>Period Estimates of 5-Year Survival in MM patients</a:t>
            </a:r>
          </a:p>
        </p:txBody>
      </p:sp>
      <p:cxnSp>
        <p:nvCxnSpPr>
          <p:cNvPr id="8" name="Gerade Verbindung 7"/>
          <p:cNvCxnSpPr>
            <a:cxnSpLocks noChangeShapeType="1"/>
          </p:cNvCxnSpPr>
          <p:nvPr/>
        </p:nvCxnSpPr>
        <p:spPr bwMode="auto">
          <a:xfrm>
            <a:off x="1" y="980728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"/>
          <p:cNvSpPr/>
          <p:nvPr/>
        </p:nvSpPr>
        <p:spPr>
          <a:xfrm>
            <a:off x="0" y="6525347"/>
            <a:ext cx="9144000" cy="3326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2" y="1"/>
            <a:ext cx="9143999" cy="90056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Phase 1b study of Dara-</a:t>
            </a:r>
            <a:r>
              <a:rPr lang="en-GB" sz="3200" dirty="0" err="1">
                <a:solidFill>
                  <a:schemeClr val="tx2"/>
                </a:solidFill>
              </a:rPr>
              <a:t>KRd</a:t>
            </a:r>
            <a:r>
              <a:rPr lang="en-GB" sz="3200" dirty="0">
                <a:solidFill>
                  <a:schemeClr val="tx2"/>
                </a:solidFill>
              </a:rPr>
              <a:t> in newly-diagnosed </a:t>
            </a:r>
            <a:r>
              <a:rPr lang="en-GB" sz="3200" dirty="0" smtClean="0">
                <a:solidFill>
                  <a:schemeClr val="tx2"/>
                </a:solidFill>
              </a:rPr>
              <a:t>MM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08114" y="6553200"/>
            <a:ext cx="7735887" cy="304800"/>
          </a:xfrm>
        </p:spPr>
        <p:txBody>
          <a:bodyPr/>
          <a:lstStyle/>
          <a:p>
            <a:pPr algn="r"/>
            <a:r>
              <a:rPr lang="en-GB" dirty="0" err="1">
                <a:solidFill>
                  <a:schemeClr val="bg1"/>
                </a:solidFill>
                <a:ea typeface="ＭＳ Ｐゴシック" charset="-128"/>
              </a:rPr>
              <a:t>Jakubowiak</a:t>
            </a:r>
            <a:r>
              <a:rPr lang="en-GB" dirty="0">
                <a:solidFill>
                  <a:schemeClr val="bg1"/>
                </a:solidFill>
                <a:ea typeface="ＭＳ Ｐゴシック" charset="-128"/>
              </a:rPr>
              <a:t> A, et al. Presented at ASCO 2017 (Abstract 8000), oral presentation.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0355" name="Rectangle 9"/>
          <p:cNvSpPr>
            <a:spLocks noChangeArrowheads="1"/>
          </p:cNvSpPr>
          <p:nvPr/>
        </p:nvSpPr>
        <p:spPr bwMode="auto">
          <a:xfrm>
            <a:off x="611560" y="2122495"/>
            <a:ext cx="13169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 defTabSz="45715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ea typeface="ＭＳ Ｐゴシック"/>
              </a:rPr>
              <a:t>(N = 22)</a:t>
            </a:r>
            <a:endParaRPr lang="en-US" sz="2000" dirty="0">
              <a:solidFill>
                <a:prstClr val="black"/>
              </a:solidFill>
              <a:ea typeface="ＭＳ Ｐゴシック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29026" y="1029767"/>
            <a:ext cx="5297717" cy="290329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2" tIns="45718" rIns="91432" bIns="45718" anchor="ctr"/>
          <a:lstStyle/>
          <a:p>
            <a:pPr marL="0" lvl="3" algn="ctr" defTabSz="457155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Dosing Schedule (28-d cycles)</a:t>
            </a:r>
          </a:p>
          <a:p>
            <a:pPr marL="0" lvl="3" defTabSz="457155">
              <a:spcAft>
                <a:spcPts val="30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Daratumumab</a:t>
            </a:r>
            <a:r>
              <a:rPr lang="en-US" sz="1400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: </a:t>
            </a:r>
          </a:p>
          <a:p>
            <a:pPr marL="285724" lvl="3" indent="-285724" defTabSz="45715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u="sng" kern="0" dirty="0">
                <a:solidFill>
                  <a:schemeClr val="bg1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Split dose: 8 mg/kg Days 1-2 of Cycle 1</a:t>
            </a:r>
          </a:p>
          <a:p>
            <a:pPr marL="285724" lvl="3" indent="-285724" defTabSz="45715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16 mg/kg QW on Cycles 1-2, Q2W on Cycles 3-6, and Q4W thereafter</a:t>
            </a:r>
            <a:endParaRPr lang="en-US" sz="1200" b="1" kern="0" dirty="0">
              <a:solidFill>
                <a:srgbClr val="000000"/>
              </a:solidFill>
              <a:latin typeface="News Gothic MT"/>
              <a:ea typeface="ＭＳ Ｐゴシック"/>
              <a:cs typeface="Arial" panose="020B0604020202020204" pitchFamily="34" charset="0"/>
            </a:endParaRPr>
          </a:p>
          <a:p>
            <a:pPr marL="0" lvl="3" defTabSz="457155">
              <a:spcAft>
                <a:spcPts val="30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Carfilzomib</a:t>
            </a:r>
            <a:r>
              <a:rPr lang="en-US" sz="1400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: </a:t>
            </a:r>
          </a:p>
          <a:p>
            <a:pPr marL="285724" lvl="3" indent="-285724" defTabSz="45715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20 mg/m</a:t>
            </a:r>
            <a:r>
              <a:rPr lang="en-US" sz="1200" kern="0" baseline="3000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 C1D1</a:t>
            </a:r>
          </a:p>
          <a:p>
            <a:pPr marL="285724" lvl="3" indent="-285724" defTabSz="45715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Escalated to 70 mg/m</a:t>
            </a:r>
            <a:r>
              <a:rPr lang="en-US" sz="1200" kern="0" baseline="3000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2</a:t>
            </a:r>
            <a:r>
              <a:rPr lang="en-US" sz="1200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 C1D8+; </a:t>
            </a:r>
            <a:r>
              <a:rPr lang="en-US" sz="1200" b="1" u="sng" kern="0" dirty="0">
                <a:solidFill>
                  <a:schemeClr val="bg1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weekly (Days 1, 8, 15)</a:t>
            </a:r>
          </a:p>
          <a:p>
            <a:pPr marL="0" lvl="3" defTabSz="457155">
              <a:spcAft>
                <a:spcPts val="30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Lenalidomide</a:t>
            </a:r>
            <a:r>
              <a:rPr lang="en-US" sz="1400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: </a:t>
            </a:r>
          </a:p>
          <a:p>
            <a:pPr marL="285724" lvl="3" indent="-285724" defTabSz="45715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25 mg; Days 1-21 of each cycle</a:t>
            </a:r>
            <a:endParaRPr lang="en-US" sz="1200" b="1" kern="0" dirty="0">
              <a:solidFill>
                <a:srgbClr val="000000"/>
              </a:solidFill>
              <a:latin typeface="News Gothic MT"/>
              <a:ea typeface="ＭＳ Ｐゴシック"/>
              <a:cs typeface="Arial" panose="020B0604020202020204" pitchFamily="34" charset="0"/>
            </a:endParaRPr>
          </a:p>
          <a:p>
            <a:pPr marL="0" lvl="3" defTabSz="457155">
              <a:spcAft>
                <a:spcPts val="300"/>
              </a:spcAft>
              <a:defRPr/>
            </a:pPr>
            <a:r>
              <a:rPr lang="en-US" sz="1400" b="1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Dexamethasone</a:t>
            </a:r>
            <a:r>
              <a:rPr lang="en-US" sz="1400" kern="0" dirty="0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: 40 mg/</a:t>
            </a:r>
            <a:r>
              <a:rPr lang="en-US" sz="1400" kern="0" dirty="0" err="1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week</a:t>
            </a:r>
            <a:r>
              <a:rPr lang="en-US" sz="1400" kern="0" baseline="30000" dirty="0" err="1">
                <a:solidFill>
                  <a:srgbClr val="000000"/>
                </a:solidFill>
                <a:latin typeface="News Gothic MT"/>
                <a:ea typeface="ＭＳ Ｐゴシック"/>
                <a:cs typeface="Arial" panose="020B0604020202020204" pitchFamily="34" charset="0"/>
              </a:rPr>
              <a:t>a</a:t>
            </a:r>
            <a:endParaRPr lang="en-US" sz="1400" kern="0" dirty="0">
              <a:solidFill>
                <a:srgbClr val="000000"/>
              </a:solidFill>
              <a:latin typeface="News Gothic MT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0359" name="TextBox 13"/>
          <p:cNvSpPr txBox="1">
            <a:spLocks noChangeArrowheads="1"/>
          </p:cNvSpPr>
          <p:nvPr/>
        </p:nvSpPr>
        <p:spPr bwMode="auto">
          <a:xfrm>
            <a:off x="539552" y="3933056"/>
            <a:ext cx="8001000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 defTabSz="457155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ea typeface="ＭＳ Ｐゴシック"/>
                <a:cs typeface="Arial" charset="0"/>
              </a:rPr>
              <a:t>Pre- and post-infusion medications: </a:t>
            </a:r>
          </a:p>
          <a:p>
            <a:pPr algn="ctr" defTabSz="45715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/>
                <a:cs typeface="Arial" charset="0"/>
              </a:rPr>
              <a:t>Dexamethasone 20 </a:t>
            </a:r>
            <a:r>
              <a:rPr lang="en-US" dirty="0" err="1">
                <a:solidFill>
                  <a:prstClr val="black"/>
                </a:solidFill>
                <a:ea typeface="ＭＳ Ｐゴシック"/>
                <a:cs typeface="Arial" charset="0"/>
              </a:rPr>
              <a:t>mg</a:t>
            </a:r>
            <a:r>
              <a:rPr lang="en-US" baseline="30000" dirty="0" err="1">
                <a:solidFill>
                  <a:prstClr val="black"/>
                </a:solidFill>
                <a:ea typeface="ＭＳ Ｐゴシック"/>
                <a:cs typeface="Arial" charset="0"/>
              </a:rPr>
              <a:t>b</a:t>
            </a:r>
            <a:r>
              <a:rPr lang="en-US" dirty="0">
                <a:solidFill>
                  <a:prstClr val="black"/>
                </a:solidFill>
                <a:ea typeface="ＭＳ Ｐゴシック"/>
                <a:cs typeface="Arial" charset="0"/>
              </a:rPr>
              <a:t>; Diphenhydramine 25-50 mg; paracetamol 650-1,000 mg; </a:t>
            </a:r>
            <a:r>
              <a:rPr lang="en-US" dirty="0" err="1">
                <a:solidFill>
                  <a:prstClr val="black"/>
                </a:solidFill>
                <a:ea typeface="ＭＳ Ｐゴシック"/>
                <a:cs typeface="Arial" charset="0"/>
              </a:rPr>
              <a:t>montelukast</a:t>
            </a:r>
            <a:r>
              <a:rPr lang="en-US" dirty="0">
                <a:solidFill>
                  <a:prstClr val="black"/>
                </a:solidFill>
                <a:ea typeface="ＭＳ Ｐゴシック"/>
                <a:cs typeface="Arial" charset="0"/>
              </a:rPr>
              <a:t> 10 </a:t>
            </a:r>
            <a:r>
              <a:rPr lang="en-US" dirty="0" err="1">
                <a:solidFill>
                  <a:prstClr val="black"/>
                </a:solidFill>
                <a:ea typeface="ＭＳ Ｐゴシック"/>
                <a:cs typeface="Arial" charset="0"/>
              </a:rPr>
              <a:t>mg</a:t>
            </a:r>
            <a:r>
              <a:rPr lang="en-US" baseline="30000" dirty="0" err="1">
                <a:solidFill>
                  <a:prstClr val="black"/>
                </a:solidFill>
                <a:ea typeface="ＭＳ Ｐゴシック"/>
                <a:cs typeface="Arial" charset="0"/>
              </a:rPr>
              <a:t>c</a:t>
            </a:r>
            <a:endParaRPr lang="en-US" baseline="30000" dirty="0">
              <a:solidFill>
                <a:prstClr val="black"/>
              </a:solidFill>
              <a:ea typeface="ＭＳ Ｐゴシック"/>
              <a:cs typeface="Arial" charset="0"/>
            </a:endParaRPr>
          </a:p>
        </p:txBody>
      </p:sp>
      <p:sp>
        <p:nvSpPr>
          <p:cNvPr id="100363" name="TextBox 13"/>
          <p:cNvSpPr txBox="1">
            <a:spLocks noChangeArrowheads="1"/>
          </p:cNvSpPr>
          <p:nvPr/>
        </p:nvSpPr>
        <p:spPr bwMode="auto">
          <a:xfrm>
            <a:off x="0" y="6165304"/>
            <a:ext cx="5148065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aseline="30000" dirty="0">
                <a:ea typeface="ＭＳ Ｐゴシック"/>
              </a:rPr>
              <a:t>a</a:t>
            </a:r>
            <a:r>
              <a:rPr lang="en-US" sz="900" dirty="0">
                <a:ea typeface="ＭＳ Ｐゴシック"/>
              </a:rPr>
              <a:t>20 mg if &gt;75 y.  </a:t>
            </a:r>
            <a:r>
              <a:rPr lang="en-US" sz="900" baseline="30000" dirty="0" err="1">
                <a:ea typeface="ＭＳ Ｐゴシック"/>
                <a:cs typeface="Arial" charset="0"/>
              </a:rPr>
              <a:t>b</a:t>
            </a:r>
            <a:r>
              <a:rPr lang="en-US" sz="900" dirty="0" err="1">
                <a:ea typeface="ＭＳ Ｐゴシック"/>
                <a:cs typeface="Arial" charset="0"/>
              </a:rPr>
              <a:t>On</a:t>
            </a:r>
            <a:r>
              <a:rPr lang="en-US" sz="900" dirty="0">
                <a:ea typeface="ＭＳ Ｐゴシック"/>
                <a:cs typeface="Arial" charset="0"/>
              </a:rPr>
              <a:t> </a:t>
            </a:r>
            <a:r>
              <a:rPr lang="en-US" sz="900" dirty="0" err="1">
                <a:ea typeface="ＭＳ Ｐゴシック"/>
                <a:cs typeface="Arial" charset="0"/>
              </a:rPr>
              <a:t>daratumumab</a:t>
            </a:r>
            <a:r>
              <a:rPr lang="en-US" sz="900" dirty="0">
                <a:ea typeface="ＭＳ Ｐゴシック"/>
                <a:cs typeface="Arial" charset="0"/>
              </a:rPr>
              <a:t> dosing days, dexamethasone 20 mg IV was administered as pre-medication on infusion day and 20 mg PO the day after infusion; for DARA, split first dose dexamethasone </a:t>
            </a:r>
            <a:r>
              <a:rPr lang="en-US" sz="900" dirty="0">
                <a:solidFill>
                  <a:schemeClr val="bg1"/>
                </a:solidFill>
                <a:ea typeface="ＭＳ Ｐゴシック"/>
                <a:cs typeface="Arial" charset="0"/>
              </a:rPr>
              <a:t>20 mg IV was administered as a pre-medication on C1D1 and C1D2; on C1D3, administration of low-dose methylprednisolone (≤20 mg PO) was optional.  </a:t>
            </a:r>
            <a:r>
              <a:rPr lang="en-US" sz="900" baseline="30000" dirty="0" err="1">
                <a:solidFill>
                  <a:schemeClr val="bg1"/>
                </a:solidFill>
                <a:ea typeface="ＭＳ Ｐゴシック"/>
              </a:rPr>
              <a:t>c</a:t>
            </a:r>
            <a:r>
              <a:rPr lang="en-US" sz="900" dirty="0" err="1">
                <a:solidFill>
                  <a:schemeClr val="bg1"/>
                </a:solidFill>
                <a:ea typeface="ＭＳ Ｐゴシック"/>
              </a:rPr>
              <a:t>Required</a:t>
            </a:r>
            <a:r>
              <a:rPr lang="en-US" sz="900" dirty="0">
                <a:solidFill>
                  <a:schemeClr val="bg1"/>
                </a:solidFill>
                <a:ea typeface="ＭＳ Ｐゴシック"/>
              </a:rPr>
              <a:t> before first </a:t>
            </a:r>
            <a:r>
              <a:rPr lang="en-US" sz="900" dirty="0" err="1">
                <a:solidFill>
                  <a:schemeClr val="bg1"/>
                </a:solidFill>
                <a:ea typeface="ＭＳ Ｐゴシック"/>
              </a:rPr>
              <a:t>daratumumab</a:t>
            </a:r>
            <a:r>
              <a:rPr lang="en-US" sz="900" dirty="0">
                <a:solidFill>
                  <a:schemeClr val="bg1"/>
                </a:solidFill>
                <a:ea typeface="ＭＳ Ｐゴシック"/>
              </a:rPr>
              <a:t> dose, optional for subsequent doses.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4941168"/>
            <a:ext cx="4131469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087" indent="-265087" defTabSz="684146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5602"/>
              </a:buClr>
              <a:buSzPct val="85000"/>
              <a:buFont typeface="Wingdings" pitchFamily="2" charset="2"/>
              <a:buChar char="l"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84" charset="-128"/>
                <a:cs typeface="Arial"/>
              </a:rPr>
              <a:t>NDMM, transplant eligible and non-eligible; no clinically significant cardiac disease; echo required at screening</a:t>
            </a:r>
          </a:p>
          <a:p>
            <a:pPr marL="265087" indent="-265087" defTabSz="684146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5602"/>
              </a:buClr>
              <a:buSzPct val="85000"/>
              <a:buFont typeface="Wingdings" pitchFamily="2" charset="2"/>
              <a:buChar char="l"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84" charset="-128"/>
                <a:cs typeface="Arial"/>
              </a:rPr>
              <a:t>Treatment duration: ≤13 cycles or until elective discontinuation for ASCT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4941168"/>
            <a:ext cx="4131469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087" indent="-265087" defTabSz="684146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5602"/>
              </a:buClr>
              <a:buSzPct val="85000"/>
              <a:buFont typeface="Wingdings" pitchFamily="2" charset="2"/>
              <a:buChar char="l"/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84" charset="-128"/>
                <a:cs typeface="Arial"/>
              </a:rPr>
              <a:t>Primary endpoint: safety, tolerability</a:t>
            </a:r>
          </a:p>
          <a:p>
            <a:pPr marL="265087" indent="-265087" defTabSz="684146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5602"/>
              </a:buClr>
              <a:buSzPct val="85000"/>
              <a:buFont typeface="Wingdings" pitchFamily="2" charset="2"/>
              <a:buChar char="l"/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84" charset="-128"/>
                <a:cs typeface="Arial"/>
              </a:rPr>
              <a:t>Secondary endpoints: ORR, duration of response, time to response, IRR</a:t>
            </a:r>
          </a:p>
          <a:p>
            <a:pPr marL="265087" indent="-265087" defTabSz="684146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5602"/>
              </a:buClr>
              <a:buSzPct val="85000"/>
              <a:buFont typeface="Wingdings" pitchFamily="2" charset="2"/>
              <a:buChar char="l"/>
              <a:defRPr/>
            </a:pP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84" charset="-128"/>
                <a:cs typeface="Arial"/>
              </a:rPr>
              <a:t>Exploratory endpoint: PFS</a:t>
            </a:r>
          </a:p>
        </p:txBody>
      </p:sp>
      <p:cxnSp>
        <p:nvCxnSpPr>
          <p:cNvPr id="10" name="Gerade Verbindung 9"/>
          <p:cNvCxnSpPr>
            <a:cxnSpLocks noChangeShapeType="1"/>
          </p:cNvCxnSpPr>
          <p:nvPr/>
        </p:nvCxnSpPr>
        <p:spPr bwMode="auto">
          <a:xfrm>
            <a:off x="1" y="900561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396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37"/>
          <p:cNvPicPr>
            <a:picLocks noChangeAspect="1"/>
          </p:cNvPicPr>
          <p:nvPr/>
        </p:nvPicPr>
        <p:blipFill rotWithShape="1">
          <a:blip r:embed="rId3"/>
          <a:srcRect l="19926" t="17699" r="13515" b="31284"/>
          <a:stretch/>
        </p:blipFill>
        <p:spPr bwMode="auto">
          <a:xfrm>
            <a:off x="758294" y="1060709"/>
            <a:ext cx="7627415" cy="43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9144001" cy="90056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Phase 1b study of Dara-</a:t>
            </a:r>
            <a:r>
              <a:rPr lang="en-US" sz="2800" dirty="0" err="1">
                <a:solidFill>
                  <a:schemeClr val="tx2"/>
                </a:solidFill>
              </a:rPr>
              <a:t>KRd</a:t>
            </a:r>
            <a:r>
              <a:rPr lang="en-US" sz="2800" dirty="0">
                <a:solidFill>
                  <a:schemeClr val="tx2"/>
                </a:solidFill>
              </a:rPr>
              <a:t> in newly-diagnosed MM: induction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08114" y="6553200"/>
            <a:ext cx="7735887" cy="304800"/>
          </a:xfrm>
        </p:spPr>
        <p:txBody>
          <a:bodyPr/>
          <a:lstStyle/>
          <a:p>
            <a:pPr algn="r"/>
            <a:r>
              <a:rPr lang="en-GB" dirty="0" err="1">
                <a:solidFill>
                  <a:schemeClr val="bg1"/>
                </a:solidFill>
                <a:ea typeface="ＭＳ Ｐゴシック" charset="-128"/>
              </a:rPr>
              <a:t>Jakubowiak</a:t>
            </a:r>
            <a:r>
              <a:rPr lang="en-GB" dirty="0">
                <a:solidFill>
                  <a:schemeClr val="bg1"/>
                </a:solidFill>
                <a:ea typeface="ＭＳ Ｐゴシック" charset="-128"/>
              </a:rPr>
              <a:t> A, et al. Presented at ASCO 2017 (Abstract 8000), oral presentation.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4452" name="Rectangle 1"/>
          <p:cNvSpPr>
            <a:spLocks noChangeArrowheads="1"/>
          </p:cNvSpPr>
          <p:nvPr/>
        </p:nvSpPr>
        <p:spPr bwMode="auto">
          <a:xfrm>
            <a:off x="-1" y="6285220"/>
            <a:ext cx="457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PR, partial response; CR, complete response; </a:t>
            </a:r>
            <a:r>
              <a:rPr lang="en-US" sz="1100" baseline="30000" dirty="0" err="1">
                <a:solidFill>
                  <a:srgbClr val="000000"/>
                </a:solidFill>
              </a:rPr>
              <a:t>a</a:t>
            </a:r>
            <a:r>
              <a:rPr lang="en-US" sz="1100" dirty="0" err="1">
                <a:solidFill>
                  <a:srgbClr val="000000"/>
                </a:solidFill>
              </a:rPr>
              <a:t>Response</a:t>
            </a:r>
            <a:r>
              <a:rPr lang="en-US" sz="1100" dirty="0">
                <a:solidFill>
                  <a:srgbClr val="000000"/>
                </a:solidFill>
              </a:rPr>
              <a:t>-evaluable </a:t>
            </a:r>
            <a:r>
              <a:rPr lang="en-US" sz="1100" dirty="0">
                <a:solidFill>
                  <a:schemeClr val="bg1"/>
                </a:solidFill>
              </a:rPr>
              <a:t>population. </a:t>
            </a:r>
            <a:r>
              <a:rPr lang="en-US" sz="1100" baseline="30000" dirty="0" err="1">
                <a:solidFill>
                  <a:schemeClr val="bg1"/>
                </a:solidFill>
              </a:rPr>
              <a:t>b</a:t>
            </a:r>
            <a:r>
              <a:rPr lang="en-US" sz="1100" dirty="0" err="1">
                <a:solidFill>
                  <a:schemeClr val="bg1"/>
                </a:solidFill>
              </a:rPr>
              <a:t>Response</a:t>
            </a:r>
            <a:r>
              <a:rPr lang="en-US" sz="1100" dirty="0">
                <a:solidFill>
                  <a:schemeClr val="bg1"/>
                </a:solidFill>
              </a:rPr>
              <a:t> rate (≥PR) evaluated by IMWG criteria; M-protein measurements by central lab assessment. 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758293" y="5446766"/>
            <a:ext cx="6871232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defTabSz="457155" fontAlgn="base">
              <a:spcBef>
                <a:spcPct val="0"/>
              </a:spcBef>
              <a:spcAft>
                <a:spcPct val="0"/>
              </a:spcAft>
            </a:pPr>
            <a:r>
              <a:rPr lang="en-US" sz="1400" baseline="30000" dirty="0">
                <a:solidFill>
                  <a:prstClr val="black"/>
                </a:solidFill>
                <a:ea typeface="ＭＳ Ｐゴシック"/>
                <a:cs typeface="Arial" charset="0"/>
              </a:rPr>
              <a:t>*</a:t>
            </a:r>
            <a:r>
              <a:rPr lang="en-US" sz="1400" dirty="0">
                <a:solidFill>
                  <a:prstClr val="black"/>
                </a:solidFill>
                <a:ea typeface="ＭＳ Ｐゴシック"/>
                <a:cs typeface="Arial" charset="0"/>
              </a:rPr>
              <a:t>5 patients who proceeded to ASCT before C8 and 1 patient who discontinued due to PD  at C7 were excluded.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B4F140-F192-47FD-AD72-CBEC1A7197D0}"/>
              </a:ext>
            </a:extLst>
          </p:cNvPr>
          <p:cNvSpPr txBox="1"/>
          <p:nvPr/>
        </p:nvSpPr>
        <p:spPr>
          <a:xfrm>
            <a:off x="1600202" y="5906499"/>
            <a:ext cx="5943599" cy="36933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prstClr val="white"/>
                </a:solidFill>
              </a:rPr>
              <a:t>Depth of response improved with duration of treatment</a:t>
            </a:r>
          </a:p>
        </p:txBody>
      </p:sp>
      <p:cxnSp>
        <p:nvCxnSpPr>
          <p:cNvPr id="8" name="Gerade Verbindung 7"/>
          <p:cNvCxnSpPr>
            <a:cxnSpLocks noChangeShapeType="1"/>
          </p:cNvCxnSpPr>
          <p:nvPr/>
        </p:nvCxnSpPr>
        <p:spPr bwMode="auto">
          <a:xfrm>
            <a:off x="1" y="900561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33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6B7E750-8B04-4BC3-BE76-B267348E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445" y="1611573"/>
            <a:ext cx="5123356" cy="401750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0732E-496B-4625-869A-6C0EECCE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08683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Phase 1b study: Dara-</a:t>
            </a:r>
            <a:r>
              <a:rPr lang="en-US" sz="3000" dirty="0" err="1">
                <a:solidFill>
                  <a:schemeClr val="tx2"/>
                </a:solidFill>
              </a:rPr>
              <a:t>KRd</a:t>
            </a:r>
            <a:r>
              <a:rPr lang="en-US" sz="3000" dirty="0">
                <a:solidFill>
                  <a:schemeClr val="tx2"/>
                </a:solidFill>
              </a:rPr>
              <a:t> in NDMM infusion times and reactions (N = 22)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08113" y="6553200"/>
            <a:ext cx="7735887" cy="304800"/>
          </a:xfrm>
        </p:spPr>
        <p:txBody>
          <a:bodyPr/>
          <a:lstStyle/>
          <a:p>
            <a:pPr algn="r"/>
            <a:r>
              <a:rPr lang="en-GB" dirty="0" err="1">
                <a:solidFill>
                  <a:schemeClr val="bg1"/>
                </a:solidFill>
                <a:ea typeface="ＭＳ Ｐゴシック" charset="-128"/>
              </a:rPr>
              <a:t>Jakubowiak</a:t>
            </a:r>
            <a:r>
              <a:rPr lang="en-GB" dirty="0">
                <a:solidFill>
                  <a:schemeClr val="bg1"/>
                </a:solidFill>
                <a:ea typeface="ＭＳ Ｐゴシック" charset="-128"/>
              </a:rPr>
              <a:t> A, et al. Presented at ASCO 2017 (Abstract 8000), oral presentation.</a:t>
            </a: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EC3359C4-2816-4462-B2DC-7D20181E3F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530591"/>
              </p:ext>
            </p:extLst>
          </p:nvPr>
        </p:nvGraphicFramePr>
        <p:xfrm>
          <a:off x="179512" y="1628800"/>
          <a:ext cx="3240360" cy="2771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1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09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</a:rPr>
                        <a:t>Infusion</a:t>
                      </a:r>
                      <a:r>
                        <a:rPr lang="en-US" sz="2000" kern="1200" baseline="0" dirty="0">
                          <a:effectLst/>
                        </a:rPr>
                        <a:t> Times</a:t>
                      </a:r>
                      <a:endParaRPr lang="en-US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4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</a:rPr>
                        <a:t>Infusion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</a:rPr>
                        <a:t>Median (range) infusion</a:t>
                      </a:r>
                      <a:r>
                        <a:rPr lang="en-US" sz="2000" kern="1200" baseline="0" dirty="0">
                          <a:solidFill>
                            <a:schemeClr val="tx1"/>
                          </a:solidFill>
                        </a:rPr>
                        <a:t> time, h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90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First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  C1D1</a:t>
                      </a:r>
                      <a:endParaRPr lang="en-US" sz="2000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  C1D2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4.15 (4.0-6.0)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4.15 (3.9-6.0)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32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Second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4.18 (3.6-7.1)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16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Subsequent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3.38 (1.4-6.1)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860B3C-0000-4788-ACD5-F87F2345991B}"/>
              </a:ext>
            </a:extLst>
          </p:cNvPr>
          <p:cNvSpPr txBox="1"/>
          <p:nvPr/>
        </p:nvSpPr>
        <p:spPr>
          <a:xfrm>
            <a:off x="1600202" y="5774549"/>
            <a:ext cx="5943599" cy="40011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Lower rates of IRRs observed with split first dosing</a:t>
            </a:r>
          </a:p>
        </p:txBody>
      </p:sp>
      <p:cxnSp>
        <p:nvCxnSpPr>
          <p:cNvPr id="9" name="Gerade Verbindung 8"/>
          <p:cNvCxnSpPr>
            <a:cxnSpLocks noChangeShapeType="1"/>
          </p:cNvCxnSpPr>
          <p:nvPr/>
        </p:nvCxnSpPr>
        <p:spPr bwMode="auto">
          <a:xfrm>
            <a:off x="1" y="1086835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844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2"/>
          <p:cNvSpPr>
            <a:spLocks noGrp="1"/>
          </p:cNvSpPr>
          <p:nvPr>
            <p:ph type="title"/>
          </p:nvPr>
        </p:nvSpPr>
        <p:spPr>
          <a:xfrm>
            <a:off x="16552" y="-1"/>
            <a:ext cx="9127448" cy="120537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Phase 2a study of </a:t>
            </a:r>
            <a:r>
              <a:rPr lang="en-GB" sz="3200" dirty="0" err="1">
                <a:solidFill>
                  <a:schemeClr val="tx2"/>
                </a:solidFill>
              </a:rPr>
              <a:t>Elo-RVd</a:t>
            </a:r>
            <a:r>
              <a:rPr lang="en-GB" sz="3200" dirty="0">
                <a:solidFill>
                  <a:schemeClr val="tx2"/>
                </a:solidFill>
              </a:rPr>
              <a:t> in newly-diagnosed </a:t>
            </a:r>
            <a:r>
              <a:rPr lang="en-GB" sz="3200" dirty="0" smtClean="0">
                <a:solidFill>
                  <a:schemeClr val="tx2"/>
                </a:solidFill>
              </a:rPr>
              <a:t/>
            </a:r>
            <a:br>
              <a:rPr lang="en-GB" sz="3200" dirty="0" smtClean="0">
                <a:solidFill>
                  <a:schemeClr val="tx2"/>
                </a:solidFill>
              </a:rPr>
            </a:br>
            <a:r>
              <a:rPr lang="en-GB" sz="3200" dirty="0" err="1" smtClean="0">
                <a:solidFill>
                  <a:schemeClr val="tx2"/>
                </a:solidFill>
              </a:rPr>
              <a:t>autotransplant</a:t>
            </a:r>
            <a:r>
              <a:rPr lang="en-GB" sz="3200" dirty="0" smtClean="0">
                <a:solidFill>
                  <a:schemeClr val="tx2"/>
                </a:solidFill>
              </a:rPr>
              <a:t>-eligible </a:t>
            </a:r>
            <a:r>
              <a:rPr lang="en-GB" sz="3200" dirty="0">
                <a:solidFill>
                  <a:schemeClr val="tx2"/>
                </a:solidFill>
              </a:rPr>
              <a:t>MM patients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08115" y="6553200"/>
            <a:ext cx="7735887" cy="304800"/>
          </a:xfrm>
        </p:spPr>
        <p:txBody>
          <a:bodyPr/>
          <a:lstStyle/>
          <a:p>
            <a:pPr algn="r"/>
            <a:r>
              <a:rPr lang="en-GB" altLang="en-US" dirty="0" err="1">
                <a:solidFill>
                  <a:schemeClr val="bg1"/>
                </a:solidFill>
                <a:ea typeface="ＭＳ Ｐゴシック" charset="-128"/>
              </a:rPr>
              <a:t>Laubach</a:t>
            </a:r>
            <a:r>
              <a:rPr lang="en-GB" altLang="en-US" dirty="0">
                <a:solidFill>
                  <a:schemeClr val="bg1"/>
                </a:solidFill>
                <a:ea typeface="ＭＳ Ｐゴシック" charset="-128"/>
              </a:rPr>
              <a:t> J, et al. Presented at ASCO 2017 (Abstract 8002) oral presentation.</a:t>
            </a: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192" y="2063069"/>
            <a:ext cx="737936" cy="400105"/>
          </a:xfrm>
          <a:prstGeom prst="rect">
            <a:avLst/>
          </a:prstGeom>
          <a:ln>
            <a:noFill/>
          </a:ln>
        </p:spPr>
        <p:txBody>
          <a:bodyPr wrap="none" lIns="91432" tIns="45718" rIns="91432" bIns="4571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414343"/>
                </a:solidFill>
                <a:ea typeface="ＭＳ Ｐゴシック" charset="-128"/>
              </a:rPr>
              <a:t>N=40</a:t>
            </a:r>
          </a:p>
        </p:txBody>
      </p:sp>
      <p:sp>
        <p:nvSpPr>
          <p:cNvPr id="106501" name="Rectangle 49"/>
          <p:cNvSpPr>
            <a:spLocks noChangeArrowheads="1"/>
          </p:cNvSpPr>
          <p:nvPr/>
        </p:nvSpPr>
        <p:spPr bwMode="auto">
          <a:xfrm>
            <a:off x="1232303" y="2133609"/>
            <a:ext cx="2195513" cy="12811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1432" tIns="45718" rIns="91432" bIns="45718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Elotuzumab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* +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RVd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Induction</a:t>
            </a:r>
            <a:r>
              <a:rPr lang="en-US" altLang="en-US" sz="2000" b="1" baseline="30000" dirty="0">
                <a:solidFill>
                  <a:srgbClr val="000000"/>
                </a:solidFill>
                <a:ea typeface="ＭＳ Ｐゴシック"/>
              </a:rPr>
              <a:t>†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ea typeface="ＭＳ Ｐゴシック"/>
              </a:rPr>
              <a:t>(four 21-day cycles)</a:t>
            </a:r>
          </a:p>
        </p:txBody>
      </p:sp>
      <p:sp>
        <p:nvSpPr>
          <p:cNvPr id="106502" name="Line 54"/>
          <p:cNvSpPr>
            <a:spLocks noChangeShapeType="1"/>
          </p:cNvSpPr>
          <p:nvPr/>
        </p:nvSpPr>
        <p:spPr bwMode="auto">
          <a:xfrm>
            <a:off x="3729042" y="3243263"/>
            <a:ext cx="479822" cy="0"/>
          </a:xfrm>
          <a:prstGeom prst="line">
            <a:avLst/>
          </a:prstGeom>
          <a:noFill/>
          <a:ln w="38100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06503" name="Line 54"/>
          <p:cNvSpPr>
            <a:spLocks noChangeShapeType="1"/>
          </p:cNvSpPr>
          <p:nvPr/>
        </p:nvSpPr>
        <p:spPr bwMode="auto">
          <a:xfrm flipV="1">
            <a:off x="3689751" y="2346325"/>
            <a:ext cx="534590" cy="0"/>
          </a:xfrm>
          <a:prstGeom prst="line">
            <a:avLst/>
          </a:prstGeom>
          <a:noFill/>
          <a:ln w="38100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06504" name="Rectangle 49"/>
          <p:cNvSpPr>
            <a:spLocks noChangeArrowheads="1"/>
          </p:cNvSpPr>
          <p:nvPr/>
        </p:nvSpPr>
        <p:spPr bwMode="auto">
          <a:xfrm>
            <a:off x="4518426" y="1508132"/>
            <a:ext cx="2861886" cy="1279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1432" tIns="45718" rIns="91432" bIns="45718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ea typeface="ＭＳ Ｐゴシック"/>
              </a:rPr>
              <a:t>Risk-Adapted Maintenance</a:t>
            </a:r>
            <a:r>
              <a:rPr lang="en-US" altLang="en-US" b="1" baseline="30000" dirty="0">
                <a:solidFill>
                  <a:srgbClr val="000000"/>
                </a:solidFill>
                <a:ea typeface="ＭＳ Ｐゴシック"/>
              </a:rPr>
              <a:t>‡</a:t>
            </a:r>
            <a:endParaRPr lang="en-US" altLang="en-US" b="1" dirty="0">
              <a:solidFill>
                <a:srgbClr val="000000"/>
              </a:solidFill>
              <a:ea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a typeface="ＭＳ Ｐゴシック"/>
              </a:rPr>
              <a:t>(28-day cycles)</a:t>
            </a:r>
          </a:p>
        </p:txBody>
      </p:sp>
      <p:sp>
        <p:nvSpPr>
          <p:cNvPr id="106505" name="Rectangle 49"/>
          <p:cNvSpPr>
            <a:spLocks noChangeArrowheads="1"/>
          </p:cNvSpPr>
          <p:nvPr/>
        </p:nvSpPr>
        <p:spPr bwMode="auto">
          <a:xfrm>
            <a:off x="4518426" y="2916240"/>
            <a:ext cx="2861886" cy="15557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1432" tIns="45718" rIns="91432" bIns="45718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ea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00"/>
                </a:solidFill>
                <a:ea typeface="ＭＳ Ｐゴシック"/>
              </a:rPr>
              <a:t>Elotuzumab</a:t>
            </a:r>
            <a:r>
              <a:rPr lang="en-US" altLang="en-US" b="1" dirty="0">
                <a:solidFill>
                  <a:srgbClr val="000000"/>
                </a:solidFill>
                <a:ea typeface="ＭＳ Ｐゴシック"/>
              </a:rPr>
              <a:t>* +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000000"/>
                </a:solidFill>
                <a:ea typeface="ＭＳ Ｐゴシック"/>
              </a:rPr>
              <a:t>RVd</a:t>
            </a:r>
            <a:r>
              <a:rPr lang="en-US" altLang="en-US" b="1" dirty="0">
                <a:solidFill>
                  <a:srgbClr val="000000"/>
                </a:solidFill>
                <a:ea typeface="ＭＳ Ｐゴシック"/>
              </a:rPr>
              <a:t> Induction</a:t>
            </a:r>
            <a:r>
              <a:rPr lang="en-US" altLang="en-US" b="1" baseline="30000" dirty="0">
                <a:solidFill>
                  <a:srgbClr val="000000"/>
                </a:solidFill>
                <a:ea typeface="ＭＳ Ｐゴシック"/>
              </a:rPr>
              <a:t>†</a:t>
            </a:r>
            <a:endParaRPr lang="en-US" altLang="en-US" b="1" dirty="0">
              <a:solidFill>
                <a:srgbClr val="000000"/>
              </a:solidFill>
              <a:ea typeface="ＭＳ Ｐゴシック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a typeface="ＭＳ Ｐゴシック"/>
              </a:rPr>
              <a:t>4 cycles, then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ea typeface="ＭＳ Ｐゴシック"/>
              </a:rPr>
              <a:t>Risk-Adapted Maintenance</a:t>
            </a:r>
            <a:r>
              <a:rPr lang="en-US" altLang="en-US" b="1" baseline="30000" dirty="0">
                <a:solidFill>
                  <a:srgbClr val="000000"/>
                </a:solidFill>
                <a:ea typeface="ＭＳ Ｐゴシック"/>
              </a:rPr>
              <a:t>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ea typeface="ＭＳ Ｐゴシック"/>
              </a:rPr>
              <a:t>(28-day cycles)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106506" name="TextBox 3"/>
          <p:cNvSpPr txBox="1">
            <a:spLocks noChangeArrowheads="1"/>
          </p:cNvSpPr>
          <p:nvPr/>
        </p:nvSpPr>
        <p:spPr bwMode="auto">
          <a:xfrm>
            <a:off x="3346819" y="1739906"/>
            <a:ext cx="12526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8" rIns="91432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prstClr val="black"/>
                </a:solidFill>
                <a:ea typeface="ＭＳ Ｐゴシック"/>
              </a:rPr>
              <a:t>Immediate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prstClr val="black"/>
                </a:solidFill>
                <a:ea typeface="ＭＳ Ｐゴシック"/>
              </a:rPr>
              <a:t>ASCT</a:t>
            </a:r>
          </a:p>
        </p:txBody>
      </p:sp>
      <p:sp>
        <p:nvSpPr>
          <p:cNvPr id="106507" name="TextBox 19"/>
          <p:cNvSpPr txBox="1">
            <a:spLocks noChangeArrowheads="1"/>
          </p:cNvSpPr>
          <p:nvPr/>
        </p:nvSpPr>
        <p:spPr bwMode="auto">
          <a:xfrm>
            <a:off x="3492521" y="3281370"/>
            <a:ext cx="1061217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8" rIns="91432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prstClr val="black"/>
                </a:solidFill>
                <a:ea typeface="ＭＳ Ｐゴシック"/>
              </a:rPr>
              <a:t>Deferred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prstClr val="black"/>
                </a:solidFill>
                <a:ea typeface="ＭＳ Ｐゴシック"/>
              </a:rPr>
              <a:t>ASCT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67544" y="3933056"/>
            <a:ext cx="3334557" cy="7848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2" tIns="45718" rIns="91432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900" dirty="0">
                <a:solidFill>
                  <a:prstClr val="black"/>
                </a:solidFill>
              </a:rPr>
              <a:t>*ELO: 10 mg/kg IV on Day 1, 8, 15 for cycles 1, 2 and Day 1, 11 thereafter. </a:t>
            </a:r>
            <a:r>
              <a:rPr lang="en-US" altLang="en-US" sz="900" baseline="30000" dirty="0">
                <a:solidFill>
                  <a:prstClr val="black"/>
                </a:solidFill>
              </a:rPr>
              <a:t>†</a:t>
            </a:r>
            <a:r>
              <a:rPr lang="en-US" altLang="en-US" sz="900" dirty="0">
                <a:solidFill>
                  <a:prstClr val="black"/>
                </a:solidFill>
              </a:rPr>
              <a:t>Len: 25 mg PO Days 1-14; </a:t>
            </a:r>
            <a:r>
              <a:rPr lang="en-US" altLang="en-US" sz="900" dirty="0" err="1">
                <a:solidFill>
                  <a:prstClr val="black"/>
                </a:solidFill>
              </a:rPr>
              <a:t>Bort</a:t>
            </a:r>
            <a:r>
              <a:rPr lang="en-US" altLang="en-US" sz="900" dirty="0">
                <a:solidFill>
                  <a:prstClr val="black"/>
                </a:solidFill>
              </a:rPr>
              <a:t>: 1.3 mg/m</a:t>
            </a:r>
            <a:r>
              <a:rPr lang="en-US" altLang="en-US" sz="900" baseline="30000" dirty="0">
                <a:solidFill>
                  <a:prstClr val="black"/>
                </a:solidFill>
              </a:rPr>
              <a:t>2</a:t>
            </a:r>
            <a:r>
              <a:rPr lang="en-US" altLang="en-US" sz="900" dirty="0">
                <a:solidFill>
                  <a:prstClr val="black"/>
                </a:solidFill>
              </a:rPr>
              <a:t> SC on Day 1, 4, 8, 11; </a:t>
            </a:r>
            <a:r>
              <a:rPr lang="en-US" altLang="en-US" sz="900" dirty="0" err="1">
                <a:solidFill>
                  <a:prstClr val="black"/>
                </a:solidFill>
              </a:rPr>
              <a:t>Dex</a:t>
            </a:r>
            <a:r>
              <a:rPr lang="en-US" altLang="en-US" sz="900" dirty="0">
                <a:solidFill>
                  <a:prstClr val="black"/>
                </a:solidFill>
              </a:rPr>
              <a:t>: 20 mg PO Day 2, 4, 5. 9, 11, 12, and 28 mg PO before ELO infusion; 8 mg IV Day 1, 8, 15 before ELO infusion. </a:t>
            </a:r>
          </a:p>
        </p:txBody>
      </p:sp>
      <p:sp>
        <p:nvSpPr>
          <p:cNvPr id="106509" name="Line 54"/>
          <p:cNvSpPr>
            <a:spLocks noChangeShapeType="1"/>
          </p:cNvSpPr>
          <p:nvPr/>
        </p:nvSpPr>
        <p:spPr bwMode="auto">
          <a:xfrm flipV="1">
            <a:off x="7516468" y="2852936"/>
            <a:ext cx="367900" cy="0"/>
          </a:xfrm>
          <a:prstGeom prst="line">
            <a:avLst/>
          </a:prstGeom>
          <a:noFill/>
          <a:ln w="38100">
            <a:solidFill>
              <a:schemeClr val="accent3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106510" name="Text Box 45"/>
          <p:cNvSpPr txBox="1">
            <a:spLocks noChangeArrowheads="1"/>
          </p:cNvSpPr>
          <p:nvPr/>
        </p:nvSpPr>
        <p:spPr bwMode="auto">
          <a:xfrm>
            <a:off x="7813706" y="2204864"/>
            <a:ext cx="1330294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i="1" dirty="0">
                <a:solidFill>
                  <a:prstClr val="black"/>
                </a:solidFill>
                <a:ea typeface="ＭＳ Ｐゴシック"/>
              </a:rPr>
              <a:t>Follow-up every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i="1" dirty="0">
                <a:solidFill>
                  <a:prstClr val="black"/>
                </a:solidFill>
                <a:ea typeface="ＭＳ Ｐゴシック"/>
              </a:rPr>
              <a:t>3 </a:t>
            </a:r>
            <a:r>
              <a:rPr lang="en-GB" altLang="en-US" i="1" dirty="0" err="1">
                <a:solidFill>
                  <a:prstClr val="black"/>
                </a:solidFill>
                <a:ea typeface="ＭＳ Ｐゴシック"/>
              </a:rPr>
              <a:t>mos</a:t>
            </a:r>
            <a:r>
              <a:rPr lang="en-GB" altLang="en-US" i="1" dirty="0">
                <a:solidFill>
                  <a:prstClr val="black"/>
                </a:solidFill>
                <a:ea typeface="ＭＳ Ｐゴシック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i="1" dirty="0">
                <a:solidFill>
                  <a:prstClr val="black"/>
                </a:solidFill>
                <a:ea typeface="ＭＳ Ｐゴシック"/>
              </a:rPr>
              <a:t>until PD</a:t>
            </a:r>
            <a:endParaRPr lang="en-US" altLang="en-US" i="1" dirty="0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355976" y="4509120"/>
            <a:ext cx="3175394" cy="5539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32" tIns="45718" rIns="91432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000" baseline="30000" dirty="0">
                <a:solidFill>
                  <a:prstClr val="black"/>
                </a:solidFill>
              </a:rPr>
              <a:t>‡</a:t>
            </a:r>
            <a:r>
              <a:rPr lang="en-US" altLang="en-US" sz="1000" dirty="0">
                <a:solidFill>
                  <a:prstClr val="black"/>
                </a:solidFill>
              </a:rPr>
              <a:t>High risk (ISS stage III and/or high-risk cytogenetics): ELO + </a:t>
            </a:r>
            <a:r>
              <a:rPr lang="en-US" altLang="en-US" sz="1000" dirty="0" err="1">
                <a:solidFill>
                  <a:prstClr val="black"/>
                </a:solidFill>
              </a:rPr>
              <a:t>RVd</a:t>
            </a:r>
            <a:r>
              <a:rPr lang="en-US" altLang="en-US" sz="1000" dirty="0">
                <a:solidFill>
                  <a:prstClr val="black"/>
                </a:solidFill>
              </a:rPr>
              <a:t>; standard risk (ISS stage I/II w/o high-risk cytogenetics): ELO + Len/</a:t>
            </a:r>
            <a:r>
              <a:rPr lang="en-US" altLang="en-US" sz="1000" dirty="0" err="1">
                <a:solidFill>
                  <a:prstClr val="black"/>
                </a:solidFill>
              </a:rPr>
              <a:t>Dex</a:t>
            </a:r>
            <a:r>
              <a:rPr lang="en-US" altLang="en-US" sz="1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5229200"/>
            <a:ext cx="8230787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087" indent="-265087" defTabSz="684146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5602"/>
              </a:buClr>
              <a:buSzPct val="85000"/>
              <a:buFont typeface="Wingdings" pitchFamily="2" charset="2"/>
              <a:buChar char="l"/>
            </a:pPr>
            <a:r>
              <a:rPr lang="en-GB" dirty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84" charset="-128"/>
                <a:cs typeface="Arial"/>
              </a:rPr>
              <a:t>Primary objective: response rate after 4 cycles of ELO + </a:t>
            </a:r>
            <a:r>
              <a:rPr lang="en-GB" dirty="0" err="1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84" charset="-128"/>
                <a:cs typeface="Arial"/>
              </a:rPr>
              <a:t>RVd</a:t>
            </a:r>
            <a:endParaRPr lang="en-GB" dirty="0">
              <a:solidFill>
                <a:prstClr val="black">
                  <a:lumMod val="85000"/>
                  <a:lumOff val="15000"/>
                </a:prstClr>
              </a:solidFill>
              <a:ea typeface="ＭＳ Ｐゴシック" pitchFamily="84" charset="-128"/>
              <a:cs typeface="Arial"/>
            </a:endParaRPr>
          </a:p>
          <a:p>
            <a:pPr marL="265087" indent="-265087" defTabSz="684146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F95602"/>
              </a:buClr>
              <a:buSzPct val="85000"/>
              <a:buFont typeface="Wingdings" pitchFamily="2" charset="2"/>
              <a:buChar char="l"/>
            </a:pPr>
            <a:r>
              <a:rPr lang="en-GB" dirty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84" charset="-128"/>
                <a:cs typeface="Arial"/>
              </a:rPr>
              <a:t>Secondary objectives: proportion of patients with SC mobilization after 4 cycles ELO + </a:t>
            </a:r>
            <a:r>
              <a:rPr lang="en-GB" dirty="0" err="1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84" charset="-128"/>
                <a:cs typeface="Arial"/>
              </a:rPr>
              <a:t>RVd</a:t>
            </a:r>
            <a:r>
              <a:rPr lang="en-GB" dirty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84" charset="-128"/>
                <a:cs typeface="Arial"/>
              </a:rPr>
              <a:t>; proportion with dose modification within 4 cycles ELO + </a:t>
            </a:r>
            <a:r>
              <a:rPr lang="en-GB" dirty="0" err="1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84" charset="-128"/>
                <a:cs typeface="Arial"/>
              </a:rPr>
              <a:t>RVd</a:t>
            </a:r>
            <a:r>
              <a:rPr lang="en-GB" dirty="0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 pitchFamily="84" charset="-128"/>
                <a:cs typeface="Arial"/>
              </a:rPr>
              <a:t>; safety; clinical activity</a:t>
            </a:r>
          </a:p>
        </p:txBody>
      </p:sp>
      <p:cxnSp>
        <p:nvCxnSpPr>
          <p:cNvPr id="17" name="Gerade Verbindung 16"/>
          <p:cNvCxnSpPr>
            <a:cxnSpLocks noChangeShapeType="1"/>
          </p:cNvCxnSpPr>
          <p:nvPr/>
        </p:nvCxnSpPr>
        <p:spPr bwMode="auto">
          <a:xfrm>
            <a:off x="1" y="1205373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31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Elo-RVd in NDMM: induction</a:t>
            </a:r>
            <a:endParaRPr lang="en-GB" dirty="0"/>
          </a:p>
        </p:txBody>
      </p:sp>
      <p:graphicFrame>
        <p:nvGraphicFramePr>
          <p:cNvPr id="29" name="Content Placeholder 6">
            <a:extLst>
              <a:ext uri="{FF2B5EF4-FFF2-40B4-BE49-F238E27FC236}">
                <a16:creationId xmlns:a16="http://schemas.microsoft.com/office/drawing/2014/main" xmlns="" id="{44C3F7E5-0E9A-4CF6-9456-610F6C80B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031299"/>
              </p:ext>
            </p:extLst>
          </p:nvPr>
        </p:nvGraphicFramePr>
        <p:xfrm>
          <a:off x="1451254" y="2207864"/>
          <a:ext cx="6241497" cy="357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4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4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4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175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Response After 4 Cycles, %</a:t>
                      </a:r>
                    </a:p>
                  </a:txBody>
                  <a:tcPr marL="68580" marR="68580" marT="45696" marB="45696" anchor="ctr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All Patients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(N = 40)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68580" marR="68580" marT="45696" marB="45696" anchor="ctr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Patients With ASCT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(n = 20)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45696" marB="45696" anchor="ctr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Patients Deferring ASCT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(n = 20)</a:t>
                      </a:r>
                    </a:p>
                  </a:txBody>
                  <a:tcPr marL="68580" marR="68580" marT="45696" marB="45696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553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ORR</a:t>
                      </a:r>
                    </a:p>
                  </a:txBody>
                  <a:tcPr marL="68580" marR="68580" marT="45696" marB="45696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82</a:t>
                      </a:r>
                    </a:p>
                  </a:txBody>
                  <a:tcPr marL="68580" marR="68580" marT="45696" marB="45696" anchor="ctr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95</a:t>
                      </a:r>
                    </a:p>
                  </a:txBody>
                  <a:tcPr marL="68580" marR="68580" marT="45696" marB="45696" anchor="ctr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70</a:t>
                      </a:r>
                    </a:p>
                  </a:txBody>
                  <a:tcPr marL="68580" marR="68580" marT="45696" marB="45696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6553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PR</a:t>
                      </a:r>
                    </a:p>
                  </a:txBody>
                  <a:tcPr marL="68580" marR="68580" marT="45696" marB="45696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28</a:t>
                      </a:r>
                    </a:p>
                  </a:txBody>
                  <a:tcPr marL="68580" marR="68580" marT="45696" marB="45696" anchor="ctr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68580" marR="68580" marT="45696" marB="45696" anchor="ctr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68580" marR="68580" marT="45696" marB="45696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6553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VGPR</a:t>
                      </a:r>
                    </a:p>
                  </a:txBody>
                  <a:tcPr marL="68580" marR="68580" marT="45696" marB="45696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40</a:t>
                      </a:r>
                    </a:p>
                  </a:txBody>
                  <a:tcPr marL="68580" marR="68580" marT="45696" marB="45696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68580" marR="68580" marT="45696" marB="45696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68580" marR="68580" marT="45696" marB="45696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6553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CR</a:t>
                      </a:r>
                    </a:p>
                  </a:txBody>
                  <a:tcPr marL="68580" marR="68580" marT="45696" marB="45696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15</a:t>
                      </a:r>
                    </a:p>
                  </a:txBody>
                  <a:tcPr marL="68580" marR="68580" marT="45696" marB="45696" anchor="ctr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68580" marR="68580" marT="45696" marB="45696" anchor="ctr" horzOverflow="overflow"/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9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83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74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66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57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49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40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131" algn="l" defTabSz="685783" rtl="0" eaLnBrk="1" latinLnBrk="0" hangingPunct="1">
                        <a:defRPr sz="135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8580" marR="68580" marT="45696" marB="45696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408114" y="6553200"/>
            <a:ext cx="7735887" cy="304800"/>
          </a:xfrm>
        </p:spPr>
        <p:txBody>
          <a:bodyPr/>
          <a:lstStyle/>
          <a:p>
            <a:pPr algn="r"/>
            <a:r>
              <a:rPr lang="en-GB" altLang="en-US" dirty="0" err="1">
                <a:solidFill>
                  <a:schemeClr val="bg1"/>
                </a:solidFill>
              </a:rPr>
              <a:t>Laubach</a:t>
            </a:r>
            <a:r>
              <a:rPr lang="en-GB" altLang="en-US" dirty="0">
                <a:solidFill>
                  <a:schemeClr val="bg1"/>
                </a:solidFill>
              </a:rPr>
              <a:t> J, et al. Presented at ASCO 2017 (Abstract 8002) oral presentation.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" y="1374694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5861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" y="1"/>
            <a:ext cx="9143999" cy="900561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Elo-RVd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altLang="en-US" sz="3200" dirty="0">
                <a:solidFill>
                  <a:schemeClr val="tx2"/>
                </a:solidFill>
              </a:rPr>
              <a:t>in </a:t>
            </a:r>
            <a:r>
              <a:rPr lang="en-US" sz="3200" dirty="0">
                <a:solidFill>
                  <a:schemeClr val="tx2"/>
                </a:solidFill>
              </a:rPr>
              <a:t>NDMM: g</a:t>
            </a:r>
            <a:r>
              <a:rPr lang="en-US" altLang="en-US" sz="3200" dirty="0">
                <a:solidFill>
                  <a:schemeClr val="tx2"/>
                </a:solidFill>
              </a:rPr>
              <a:t>rade ≥3 adverse events</a:t>
            </a:r>
            <a:endParaRPr lang="en-US" sz="3200" dirty="0">
              <a:solidFill>
                <a:schemeClr val="tx2"/>
              </a:solidFill>
            </a:endParaRPr>
          </a:p>
        </p:txBody>
      </p:sp>
      <p:graphicFrame>
        <p:nvGraphicFramePr>
          <p:cNvPr id="15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744043"/>
              </p:ext>
            </p:extLst>
          </p:nvPr>
        </p:nvGraphicFramePr>
        <p:xfrm>
          <a:off x="4780364" y="908720"/>
          <a:ext cx="3720700" cy="5577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1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13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99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Nonhematologic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 AE, %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Patients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Arial" charset="0"/>
                        </a:rPr>
                        <a:t>(N = 40)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ＭＳ Ｐゴシック"/>
                      </a:endParaRP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9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/>
                        <a:cs typeface="ＭＳ Ｐゴシック"/>
                      </a:endParaRPr>
                    </a:p>
                  </a:txBody>
                  <a:tcPr marL="121835" marR="121835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Grade 3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Grade 4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Grade 5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Hypophosphatemia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12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Back pain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10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Fatigue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10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Lung infection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10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Hypertension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8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Syncope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8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Increased ALT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5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Fever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5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Hyperglycemia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Hypotension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5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Rash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5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Sepsis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Cardiac arrest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Respiratory failure</a:t>
                      </a:r>
                    </a:p>
                  </a:txBody>
                  <a:tcPr marL="91376" marR="91376" marT="45712" marB="45712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2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41415"/>
                          </a:solidFill>
                          <a:effectLst/>
                          <a:latin typeface="+mn-lt"/>
                          <a:ea typeface="ＭＳ Ｐゴシック"/>
                          <a:cs typeface="ＭＳ Ｐゴシック"/>
                        </a:rPr>
                        <a:t>0</a:t>
                      </a:r>
                    </a:p>
                  </a:txBody>
                  <a:tcPr marL="91376" marR="91376" marT="45712" marB="4571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08114" y="6553200"/>
            <a:ext cx="7735887" cy="304800"/>
          </a:xfrm>
        </p:spPr>
        <p:txBody>
          <a:bodyPr/>
          <a:lstStyle/>
          <a:p>
            <a:pPr algn="r"/>
            <a:r>
              <a:rPr lang="en-GB" altLang="en-US" dirty="0" err="1">
                <a:solidFill>
                  <a:schemeClr val="bg1"/>
                </a:solidFill>
              </a:rPr>
              <a:t>Laubach</a:t>
            </a:r>
            <a:r>
              <a:rPr lang="en-GB" altLang="en-US" dirty="0">
                <a:solidFill>
                  <a:schemeClr val="bg1"/>
                </a:solidFill>
              </a:rPr>
              <a:t> J, et al. Presented at ASCO 2017 (Abstract 8002) oral presentation.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7588" name="Rectangle 13"/>
          <p:cNvSpPr>
            <a:spLocks noChangeArrowheads="1"/>
          </p:cNvSpPr>
          <p:nvPr/>
        </p:nvSpPr>
        <p:spPr bwMode="auto">
          <a:xfrm>
            <a:off x="0" y="6282135"/>
            <a:ext cx="4572000" cy="60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ea typeface="ＭＳ Ｐゴシック"/>
                <a:cs typeface="Arial" charset="0"/>
              </a:rPr>
              <a:t>AE, adverse event; ALT, alanine aminotransferase; ASCT, autologous stem </a:t>
            </a:r>
            <a:r>
              <a:rPr lang="en-US" altLang="en-US" sz="1100" dirty="0">
                <a:solidFill>
                  <a:schemeClr val="bg1"/>
                </a:solidFill>
                <a:ea typeface="ＭＳ Ｐゴシック"/>
                <a:cs typeface="Arial" charset="0"/>
              </a:rPr>
              <a:t>cell transplantation; MM, multiple myeloma; ND, newly diagnosed;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/>
                <a:cs typeface="Arial" charset="0"/>
              </a:rPr>
              <a:t>RVd</a:t>
            </a:r>
            <a:r>
              <a:rPr lang="en-US" altLang="en-US" sz="1100" dirty="0">
                <a:solidFill>
                  <a:schemeClr val="bg1"/>
                </a:solidFill>
                <a:ea typeface="ＭＳ Ｐゴシック"/>
                <a:cs typeface="Arial" charset="0"/>
              </a:rPr>
              <a:t>,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/>
                <a:cs typeface="Arial" charset="0"/>
              </a:rPr>
              <a:t>lenalidomide</a:t>
            </a:r>
            <a:r>
              <a:rPr lang="en-US" altLang="en-US" sz="1100" dirty="0">
                <a:solidFill>
                  <a:schemeClr val="bg1"/>
                </a:solidFill>
                <a:ea typeface="ＭＳ Ｐゴシック"/>
                <a:cs typeface="Arial" charset="0"/>
              </a:rPr>
              <a:t>/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/>
                <a:cs typeface="Arial" charset="0"/>
              </a:rPr>
              <a:t>bortezomib</a:t>
            </a:r>
            <a:r>
              <a:rPr lang="en-US" altLang="en-US" sz="1100" dirty="0">
                <a:solidFill>
                  <a:schemeClr val="bg1"/>
                </a:solidFill>
                <a:ea typeface="ＭＳ Ｐゴシック"/>
                <a:cs typeface="Arial" charset="0"/>
              </a:rPr>
              <a:t>/dexamethasone.</a:t>
            </a:r>
            <a:endParaRPr lang="en-GB" sz="1100" dirty="0">
              <a:solidFill>
                <a:schemeClr val="bg1"/>
              </a:solidFill>
              <a:ea typeface="ＭＳ Ｐゴシック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440533" y="1252811"/>
            <a:ext cx="4131469" cy="4843463"/>
          </a:xfrm>
          <a:prstGeom prst="rect">
            <a:avLst/>
          </a:prstGeom>
        </p:spPr>
        <p:txBody>
          <a:bodyPr lIns="91432" tIns="45718" rIns="91432" bIns="45718"/>
          <a:lstStyle>
            <a:lvl1pPr marL="265087" indent="-265087" algn="l" defTabSz="684146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3"/>
              </a:buClr>
              <a:buSzPct val="85000"/>
              <a:buFont typeface="Wingdings" pitchFamily="2" charset="2"/>
              <a:buChar char="l"/>
              <a:defRPr 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ＭＳ Ｐゴシック" pitchFamily="84" charset="-128"/>
                <a:cs typeface="Arial"/>
              </a:defRPr>
            </a:lvl1pPr>
            <a:lvl2pPr marL="541285" indent="-207941" algn="l" defTabSz="684146" rtl="0" eaLnBrk="0" fontAlgn="base" hangingPunct="0">
              <a:spcBef>
                <a:spcPts val="151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lang="en-US"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ＭＳ Ｐゴシック" pitchFamily="84" charset="-128"/>
                <a:cs typeface="Arial"/>
              </a:defRPr>
            </a:lvl2pPr>
            <a:lvl3pPr marL="741288" indent="-131747" algn="l" defTabSz="684146" rtl="0" eaLnBrk="0" fontAlgn="base" hangingPunct="0">
              <a:spcBef>
                <a:spcPts val="151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ＭＳ Ｐゴシック" pitchFamily="84" charset="-128"/>
                <a:cs typeface="Arial"/>
              </a:defRPr>
            </a:lvl3pPr>
            <a:lvl4pPr marL="1007961" indent="-198422" algn="l" defTabSz="684146" rtl="0" eaLnBrk="0" fontAlgn="base" hangingPunct="0">
              <a:spcBef>
                <a:spcPts val="151"/>
              </a:spcBef>
              <a:spcAft>
                <a:spcPct val="0"/>
              </a:spcAft>
              <a:buClr>
                <a:srgbClr val="60605B"/>
              </a:buClr>
              <a:buFont typeface="Arial" charset="0"/>
              <a:buChar char="»"/>
              <a:defRPr lang="en-US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ＭＳ Ｐゴシック" pitchFamily="84" charset="-128"/>
                <a:cs typeface="Arial"/>
              </a:defRPr>
            </a:lvl4pPr>
            <a:lvl5pPr marL="1207968" indent="-131747" algn="l" defTabSz="684146" rtl="0" eaLnBrk="0" fontAlgn="base" hangingPunct="0">
              <a:spcBef>
                <a:spcPts val="151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lang="en-GB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ＭＳ Ｐゴシック" pitchFamily="84" charset="-128"/>
                <a:cs typeface="Arial"/>
              </a:defRPr>
            </a:lvl5pPr>
            <a:lvl6pPr marL="1885717" indent="-171430" algn="l" defTabSz="6857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71" indent="-171430" algn="l" defTabSz="6857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30" indent="-171430" algn="l" defTabSz="6857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90" indent="-171430" algn="l" defTabSz="6857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087" marR="0" lvl="0" indent="-265087" algn="l" defTabSz="684146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95602"/>
              </a:buClr>
              <a:buSzPct val="85000"/>
              <a:buFont typeface="Wingdings" pitchFamily="2" charset="2"/>
              <a:buChar char="l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ＭＳ Ｐゴシック" pitchFamily="84" charset="-128"/>
                <a:cs typeface="Arial"/>
              </a:rPr>
              <a:t>6/40 patients (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ＭＳ Ｐゴシック" pitchFamily="84" charset="-128"/>
                <a:cs typeface="Arial"/>
              </a:rPr>
              <a:t>15%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ＭＳ Ｐゴシック" pitchFamily="84" charset="-128"/>
                <a:cs typeface="Arial"/>
              </a:rPr>
              <a:t>)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ＭＳ Ｐゴシック" pitchFamily="84" charset="-128"/>
                <a:cs typeface="Arial"/>
              </a:rPr>
              <a:t>discontinued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ＭＳ Ｐゴシック" pitchFamily="84" charset="-128"/>
                <a:cs typeface="Arial"/>
              </a:rPr>
              <a:t> treatment within 4 cycles</a:t>
            </a:r>
          </a:p>
          <a:p>
            <a:pPr marL="541285" marR="0" lvl="1" indent="-207941" algn="l" defTabSz="684146" rtl="0" eaLnBrk="0" fontAlgn="base" latinLnBrk="0" hangingPunct="0">
              <a:lnSpc>
                <a:spcPct val="100000"/>
              </a:lnSpc>
              <a:spcBef>
                <a:spcPts val="151"/>
              </a:spcBef>
              <a:spcAft>
                <a:spcPct val="0"/>
              </a:spcAft>
              <a:buClr>
                <a:srgbClr val="007680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ＭＳ Ｐゴシック" pitchFamily="84" charset="-128"/>
                <a:cs typeface="Arial"/>
              </a:rPr>
              <a:t>50% of patients had infection, including grade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ＭＳ Ｐゴシック" pitchFamily="84" charset="-128"/>
                <a:cs typeface="Arial" charset="0"/>
              </a:rPr>
              <a:t>≥3 lung infection (10%); sepsis grade 4 (2%) and sepsis grade 5 (2%)</a:t>
            </a:r>
          </a:p>
          <a:p>
            <a:pPr marL="333342" marR="0" lvl="1" indent="0" algn="l" defTabSz="684146" rtl="0" eaLnBrk="0" fontAlgn="base" latinLnBrk="0" hangingPunct="0">
              <a:lnSpc>
                <a:spcPct val="100000"/>
              </a:lnSpc>
              <a:spcBef>
                <a:spcPts val="151"/>
              </a:spcBef>
              <a:spcAft>
                <a:spcPct val="0"/>
              </a:spcAft>
              <a:buClr>
                <a:srgbClr val="007680"/>
              </a:buClr>
              <a:buSzTx/>
              <a:buFont typeface="Arial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ＭＳ Ｐゴシック" pitchFamily="84" charset="-128"/>
                <a:cs typeface="Arial" charset="0"/>
              </a:rPr>
              <a:t> </a:t>
            </a:r>
          </a:p>
          <a:p>
            <a:pPr marL="541285" marR="0" lvl="1" indent="-207941" algn="l" defTabSz="684146" rtl="0" eaLnBrk="0" fontAlgn="base" latinLnBrk="0" hangingPunct="0">
              <a:lnSpc>
                <a:spcPct val="100000"/>
              </a:lnSpc>
              <a:spcBef>
                <a:spcPts val="151"/>
              </a:spcBef>
              <a:spcAft>
                <a:spcPct val="0"/>
              </a:spcAft>
              <a:buClr>
                <a:srgbClr val="007680"/>
              </a:buClr>
              <a:buSzTx/>
              <a:buFont typeface="Arial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ＭＳ Ｐゴシック" pitchFamily="84" charset="-128"/>
                <a:cs typeface="Arial"/>
              </a:rPr>
              <a:t>2 patients died (sepsis, 1 on study,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ＭＳ Ｐゴシック" pitchFamily="84" charset="-128"/>
                <a:cs typeface="Arial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ea typeface="ＭＳ Ｐゴシック" pitchFamily="84" charset="-128"/>
                <a:cs typeface="Arial"/>
              </a:rPr>
              <a:t>1 &gt; 30 days after discontinuation of treatment)</a:t>
            </a:r>
          </a:p>
          <a:p>
            <a:pPr marL="265087" marR="0" lvl="0" indent="-265087" algn="l" defTabSz="684146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95602"/>
              </a:buClr>
              <a:buSzPct val="85000"/>
              <a:buFont typeface="Wingdings" pitchFamily="2" charset="2"/>
              <a:buChar char="l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  <a:latin typeface="Arial"/>
              <a:ea typeface="ＭＳ Ｐゴシック" pitchFamily="84" charset="-128"/>
              <a:cs typeface="Arial"/>
            </a:endParaRPr>
          </a:p>
        </p:txBody>
      </p:sp>
      <p:cxnSp>
        <p:nvCxnSpPr>
          <p:cNvPr id="7" name="Gerade Verbindung 6"/>
          <p:cNvCxnSpPr>
            <a:cxnSpLocks noChangeShapeType="1"/>
          </p:cNvCxnSpPr>
          <p:nvPr/>
        </p:nvCxnSpPr>
        <p:spPr bwMode="auto">
          <a:xfrm>
            <a:off x="1" y="900561"/>
            <a:ext cx="9144000" cy="0"/>
          </a:xfrm>
          <a:prstGeom prst="line">
            <a:avLst/>
          </a:prstGeom>
          <a:noFill/>
          <a:ln w="5715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5759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213"/>
            <a:ext cx="91440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de-AT" sz="3600" b="1" dirty="0" smtClean="0">
                <a:solidFill>
                  <a:srgbClr val="002060"/>
                </a:solidFill>
              </a:rPr>
              <a:t>Zusammenfassung</a:t>
            </a:r>
            <a:endParaRPr lang="de-AT" sz="3600" b="1" dirty="0">
              <a:solidFill>
                <a:srgbClr val="002060"/>
              </a:solidFill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0" y="6525347"/>
            <a:ext cx="9144000" cy="332657"/>
          </a:xfrm>
          <a:prstGeom prst="rect">
            <a:avLst/>
          </a:prstGeom>
          <a:solidFill>
            <a:srgbClr val="4BACC6">
              <a:lumMod val="75000"/>
            </a:srgbClr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1916832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002060"/>
                </a:solidFill>
              </a:rPr>
              <a:t>Konsolidierungstherapie</a:t>
            </a:r>
          </a:p>
          <a:p>
            <a:r>
              <a:rPr lang="de-AT" dirty="0">
                <a:solidFill>
                  <a:srgbClr val="002060"/>
                </a:solidFill>
              </a:rPr>
              <a:t>	</a:t>
            </a:r>
            <a:r>
              <a:rPr lang="de-AT" dirty="0" smtClean="0">
                <a:solidFill>
                  <a:srgbClr val="002060"/>
                </a:solidFill>
              </a:rPr>
              <a:t>sollte zunehmend mehr als Standard in Betracht gezogen werden</a:t>
            </a:r>
          </a:p>
          <a:p>
            <a:r>
              <a:rPr lang="de-AT" dirty="0">
                <a:solidFill>
                  <a:srgbClr val="002060"/>
                </a:solidFill>
              </a:rPr>
              <a:t>	</a:t>
            </a:r>
            <a:r>
              <a:rPr lang="de-AT" dirty="0" smtClean="0">
                <a:solidFill>
                  <a:srgbClr val="002060"/>
                </a:solidFill>
              </a:rPr>
              <a:t>vor allem bei &lt; CR Patienten nach </a:t>
            </a:r>
            <a:r>
              <a:rPr lang="de-AT" dirty="0" err="1" smtClean="0">
                <a:solidFill>
                  <a:srgbClr val="002060"/>
                </a:solidFill>
              </a:rPr>
              <a:t>autologer</a:t>
            </a:r>
            <a:r>
              <a:rPr lang="de-AT" dirty="0" smtClean="0">
                <a:solidFill>
                  <a:srgbClr val="002060"/>
                </a:solidFill>
              </a:rPr>
              <a:t> SZT (VTD, VRD, KRD)</a:t>
            </a:r>
          </a:p>
          <a:p>
            <a:endParaRPr lang="de-AT" dirty="0">
              <a:solidFill>
                <a:srgbClr val="002060"/>
              </a:solidFill>
            </a:endParaRPr>
          </a:p>
          <a:p>
            <a:r>
              <a:rPr lang="de-AT" sz="2400" b="1" dirty="0" smtClean="0">
                <a:solidFill>
                  <a:srgbClr val="002060"/>
                </a:solidFill>
              </a:rPr>
              <a:t>Erhaltungstherapie</a:t>
            </a:r>
          </a:p>
          <a:p>
            <a:r>
              <a:rPr lang="de-AT" dirty="0">
                <a:solidFill>
                  <a:srgbClr val="002060"/>
                </a:solidFill>
              </a:rPr>
              <a:t>	</a:t>
            </a:r>
            <a:r>
              <a:rPr lang="de-AT" dirty="0" smtClean="0">
                <a:solidFill>
                  <a:srgbClr val="002060"/>
                </a:solidFill>
              </a:rPr>
              <a:t>sollte individualisiert angewendet werden</a:t>
            </a:r>
          </a:p>
          <a:p>
            <a:r>
              <a:rPr lang="de-AT" dirty="0">
                <a:solidFill>
                  <a:srgbClr val="002060"/>
                </a:solidFill>
              </a:rPr>
              <a:t>	</a:t>
            </a:r>
            <a:r>
              <a:rPr lang="de-AT" dirty="0" smtClean="0">
                <a:solidFill>
                  <a:srgbClr val="002060"/>
                </a:solidFill>
              </a:rPr>
              <a:t>sollte bei &lt; </a:t>
            </a:r>
            <a:r>
              <a:rPr lang="de-AT" dirty="0" err="1" smtClean="0">
                <a:solidFill>
                  <a:srgbClr val="002060"/>
                </a:solidFill>
              </a:rPr>
              <a:t>nCR</a:t>
            </a:r>
            <a:r>
              <a:rPr lang="de-AT" dirty="0" smtClean="0">
                <a:solidFill>
                  <a:srgbClr val="002060"/>
                </a:solidFill>
              </a:rPr>
              <a:t> oder bei ungünstiger Risikosituation in Erwägung gezogen	werden.</a:t>
            </a:r>
          </a:p>
          <a:p>
            <a:endParaRPr lang="de-AT" dirty="0">
              <a:solidFill>
                <a:srgbClr val="002060"/>
              </a:solidFill>
            </a:endParaRPr>
          </a:p>
          <a:p>
            <a:r>
              <a:rPr lang="de-AT" sz="2400" b="1" dirty="0" smtClean="0">
                <a:solidFill>
                  <a:srgbClr val="002060"/>
                </a:solidFill>
              </a:rPr>
              <a:t>Zukünftige Erhaltungstherapien</a:t>
            </a:r>
          </a:p>
          <a:p>
            <a:r>
              <a:rPr lang="de-AT" dirty="0" smtClean="0">
                <a:solidFill>
                  <a:srgbClr val="002060"/>
                </a:solidFill>
              </a:rPr>
              <a:t>	Kombination von </a:t>
            </a:r>
            <a:r>
              <a:rPr lang="de-AT" dirty="0" err="1" smtClean="0">
                <a:solidFill>
                  <a:srgbClr val="002060"/>
                </a:solidFill>
              </a:rPr>
              <a:t>IMiDs</a:t>
            </a:r>
            <a:r>
              <a:rPr lang="de-AT" dirty="0" smtClean="0">
                <a:solidFill>
                  <a:srgbClr val="002060"/>
                </a:solidFill>
              </a:rPr>
              <a:t> mit </a:t>
            </a:r>
            <a:r>
              <a:rPr lang="de-AT" dirty="0" err="1" smtClean="0">
                <a:solidFill>
                  <a:srgbClr val="002060"/>
                </a:solidFill>
              </a:rPr>
              <a:t>Ixazomib</a:t>
            </a:r>
            <a:r>
              <a:rPr lang="de-AT" dirty="0" smtClean="0">
                <a:solidFill>
                  <a:srgbClr val="002060"/>
                </a:solidFill>
              </a:rPr>
              <a:t> oder Antikörpern bei HR MM?</a:t>
            </a:r>
            <a:r>
              <a:rPr lang="de-AT" dirty="0">
                <a:solidFill>
                  <a:srgbClr val="002060"/>
                </a:solidFill>
              </a:rPr>
              <a:t>	</a:t>
            </a:r>
            <a:endParaRPr lang="de-AT" dirty="0" smtClean="0">
              <a:solidFill>
                <a:srgbClr val="002060"/>
              </a:solidFill>
            </a:endParaRPr>
          </a:p>
          <a:p>
            <a:r>
              <a:rPr lang="de-AT" dirty="0" smtClean="0">
                <a:solidFill>
                  <a:srgbClr val="002060"/>
                </a:solidFill>
              </a:rPr>
              <a:t>	PD-1 Blockade mit DC/</a:t>
            </a:r>
            <a:r>
              <a:rPr lang="de-AT" dirty="0" err="1" smtClean="0">
                <a:solidFill>
                  <a:srgbClr val="002060"/>
                </a:solidFill>
              </a:rPr>
              <a:t>Myelom</a:t>
            </a:r>
            <a:r>
              <a:rPr lang="de-AT" dirty="0" smtClean="0">
                <a:solidFill>
                  <a:srgbClr val="002060"/>
                </a:solidFill>
              </a:rPr>
              <a:t> Vakzine Therapie nach ASZT</a:t>
            </a:r>
          </a:p>
          <a:p>
            <a:r>
              <a:rPr lang="de-AT" dirty="0">
                <a:solidFill>
                  <a:srgbClr val="002060"/>
                </a:solidFill>
              </a:rPr>
              <a:t>	</a:t>
            </a:r>
            <a:r>
              <a:rPr lang="de-AT" dirty="0" smtClean="0">
                <a:solidFill>
                  <a:srgbClr val="002060"/>
                </a:solidFill>
              </a:rPr>
              <a:t>Chimärische Antigen-Rezeptor (CAR) T-Zell Therapie nach ASZT</a:t>
            </a:r>
            <a:endParaRPr lang="de-A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7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618" name="Text Box 2"/>
          <p:cNvSpPr txBox="1">
            <a:spLocks noChangeArrowheads="1"/>
          </p:cNvSpPr>
          <p:nvPr/>
        </p:nvSpPr>
        <p:spPr bwMode="auto">
          <a:xfrm>
            <a:off x="990601" y="2708278"/>
            <a:ext cx="73177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de-AT" altLang="de-DE" sz="4400">
                <a:solidFill>
                  <a:srgbClr val="003366"/>
                </a:solidFill>
                <a:latin typeface="Calibri" pitchFamily="34" charset="0"/>
                <a:cs typeface="Arial" pitchFamily="34" charset="0"/>
              </a:rPr>
              <a:t>Danke für die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46661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04675"/>
            <a:ext cx="9144000" cy="1452117"/>
          </a:xfrm>
        </p:spPr>
        <p:txBody>
          <a:bodyPr>
            <a:noAutofit/>
          </a:bodyPr>
          <a:lstStyle/>
          <a:p>
            <a:r>
              <a:rPr lang="en-US" sz="3000" dirty="0"/>
              <a:t>Front-line treatment of symptomatic multiple myeloma</a:t>
            </a:r>
            <a:br>
              <a:rPr lang="en-US" sz="3000" dirty="0"/>
            </a:br>
            <a:r>
              <a:rPr lang="en-US" sz="3000" dirty="0"/>
              <a:t>outside clinical trials</a:t>
            </a:r>
            <a:endParaRPr lang="de-DE" sz="3000" dirty="0"/>
          </a:p>
        </p:txBody>
      </p:sp>
      <p:sp>
        <p:nvSpPr>
          <p:cNvPr id="6" name="Rechteck 5"/>
          <p:cNvSpPr/>
          <p:nvPr/>
        </p:nvSpPr>
        <p:spPr>
          <a:xfrm>
            <a:off x="0" y="6093296"/>
            <a:ext cx="9147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prstClr val="black"/>
                </a:solidFill>
                <a:latin typeface="Calibri"/>
              </a:rPr>
              <a:t>CTD,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cyclophosphamide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thalidomide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dexamethasone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; MP, </a:t>
            </a:r>
            <a:r>
              <a:rPr lang="de-DE" sz="800" dirty="0" err="1" smtClean="0">
                <a:solidFill>
                  <a:prstClr val="black"/>
                </a:solidFill>
                <a:latin typeface="Calibri"/>
              </a:rPr>
              <a:t>melphalan</a:t>
            </a:r>
            <a:r>
              <a:rPr lang="de-DE" sz="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 smtClean="0">
                <a:solidFill>
                  <a:prstClr val="black"/>
                </a:solidFill>
                <a:latin typeface="Calibri"/>
              </a:rPr>
              <a:t>prednisone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; MPT,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melphalan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prednisone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thalidomide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; PAD, </a:t>
            </a:r>
            <a:r>
              <a:rPr lang="de-DE" sz="800" dirty="0" err="1" smtClean="0">
                <a:solidFill>
                  <a:prstClr val="black"/>
                </a:solidFill>
                <a:latin typeface="Calibri"/>
              </a:rPr>
              <a:t>bortezomib</a:t>
            </a:r>
            <a:r>
              <a:rPr lang="de-DE" sz="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 smtClean="0">
                <a:solidFill>
                  <a:prstClr val="black"/>
                </a:solidFill>
                <a:latin typeface="Calibri"/>
              </a:rPr>
              <a:t>doxorubicin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dexamethasone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Rd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lenalidomide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 smtClean="0">
                <a:solidFill>
                  <a:prstClr val="black"/>
                </a:solidFill>
                <a:latin typeface="Calibri"/>
              </a:rPr>
              <a:t>low</a:t>
            </a:r>
            <a:r>
              <a:rPr lang="de-DE" sz="800" dirty="0" smtClean="0">
                <a:solidFill>
                  <a:prstClr val="black"/>
                </a:solidFill>
                <a:latin typeface="Calibri"/>
              </a:rPr>
              <a:t>-dose </a:t>
            </a:r>
            <a:r>
              <a:rPr lang="de-DE" sz="800" dirty="0" err="1" smtClean="0">
                <a:solidFill>
                  <a:prstClr val="black"/>
                </a:solidFill>
                <a:latin typeface="Calibri"/>
              </a:rPr>
              <a:t>dexamethasone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; RVD,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lenalidomide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bortezomib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 smtClean="0">
                <a:solidFill>
                  <a:prstClr val="black"/>
                </a:solidFill>
                <a:latin typeface="Calibri"/>
              </a:rPr>
              <a:t>dexamethasone</a:t>
            </a:r>
            <a:r>
              <a:rPr lang="de-DE" sz="800" dirty="0" smtClean="0">
                <a:solidFill>
                  <a:prstClr val="black"/>
                </a:solidFill>
                <a:latin typeface="Calibri"/>
              </a:rPr>
              <a:t>; VCD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bortezomib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cyclophosphamide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dexamethasone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; VMP, </a:t>
            </a:r>
            <a:r>
              <a:rPr lang="de-DE" sz="800" dirty="0" err="1" smtClean="0">
                <a:solidFill>
                  <a:prstClr val="black"/>
                </a:solidFill>
                <a:latin typeface="Calibri"/>
              </a:rPr>
              <a:t>bortezomib</a:t>
            </a:r>
            <a:r>
              <a:rPr lang="de-DE" sz="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 smtClean="0">
                <a:solidFill>
                  <a:prstClr val="black"/>
                </a:solidFill>
                <a:latin typeface="Calibri"/>
              </a:rPr>
              <a:t>melphalan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prednisone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VRd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lenalidomide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low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-dose </a:t>
            </a:r>
            <a:r>
              <a:rPr lang="de-DE" sz="800" dirty="0" err="1" smtClean="0">
                <a:solidFill>
                  <a:prstClr val="black"/>
                </a:solidFill>
                <a:latin typeface="Calibri"/>
              </a:rPr>
              <a:t>dexamethasone</a:t>
            </a:r>
            <a:r>
              <a:rPr lang="de-DE" sz="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 smtClean="0">
                <a:solidFill>
                  <a:prstClr val="black"/>
                </a:solidFill>
                <a:latin typeface="Calibri"/>
              </a:rPr>
              <a:t>bortezomib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; VTD, </a:t>
            </a:r>
            <a:r>
              <a:rPr lang="de-DE" sz="800" dirty="0" err="1">
                <a:solidFill>
                  <a:prstClr val="black"/>
                </a:solidFill>
                <a:latin typeface="Calibri"/>
              </a:rPr>
              <a:t>bortezomib</a:t>
            </a:r>
            <a:r>
              <a:rPr lang="de-DE" sz="8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 smtClean="0">
                <a:solidFill>
                  <a:prstClr val="black"/>
                </a:solidFill>
                <a:latin typeface="Calibri"/>
              </a:rPr>
              <a:t>thalidomide</a:t>
            </a:r>
            <a:r>
              <a:rPr lang="de-DE" sz="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de-DE" sz="800" dirty="0" err="1" smtClean="0">
                <a:solidFill>
                  <a:prstClr val="black"/>
                </a:solidFill>
                <a:latin typeface="Calibri"/>
              </a:rPr>
              <a:t>dexamethasone</a:t>
            </a:r>
            <a:endParaRPr lang="de-DE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75656" y="2327091"/>
            <a:ext cx="838887" cy="2880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prstClr val="black"/>
                </a:solidFill>
                <a:latin typeface="Calibri"/>
              </a:rPr>
              <a:t>Yes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02020" y="5497264"/>
            <a:ext cx="1386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prstClr val="white"/>
                </a:solidFill>
                <a:latin typeface="Calibri"/>
              </a:rPr>
              <a:t>Lenalidomide</a:t>
            </a:r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de-DE" sz="1400" dirty="0" err="1" smtClean="0">
                <a:solidFill>
                  <a:prstClr val="white"/>
                </a:solidFill>
                <a:latin typeface="Calibri"/>
              </a:rPr>
              <a:t>maintenance</a:t>
            </a:r>
            <a:endParaRPr lang="de-DE" sz="14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02019" y="2851488"/>
            <a:ext cx="1386160" cy="1284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prstClr val="white"/>
                </a:solidFill>
                <a:latin typeface="Calibri"/>
              </a:rPr>
              <a:t>Induction</a:t>
            </a:r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:</a:t>
            </a:r>
          </a:p>
          <a:p>
            <a:pPr algn="ctr"/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3 </a:t>
            </a:r>
            <a:r>
              <a:rPr lang="de-DE" sz="1400" dirty="0" err="1" smtClean="0">
                <a:solidFill>
                  <a:prstClr val="white"/>
                </a:solidFill>
                <a:latin typeface="Calibri"/>
              </a:rPr>
              <a:t>drug</a:t>
            </a:r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de-DE" sz="1400" dirty="0" err="1" smtClean="0">
                <a:solidFill>
                  <a:prstClr val="white"/>
                </a:solidFill>
                <a:latin typeface="Calibri"/>
              </a:rPr>
              <a:t>regimens</a:t>
            </a:r>
            <a:endParaRPr lang="de-DE" sz="1400" dirty="0" smtClean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VTD</a:t>
            </a:r>
          </a:p>
          <a:p>
            <a:pPr algn="ctr"/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VCD</a:t>
            </a:r>
          </a:p>
          <a:p>
            <a:pPr algn="ctr"/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PAD</a:t>
            </a:r>
          </a:p>
          <a:p>
            <a:pPr algn="ctr"/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RVD</a:t>
            </a:r>
            <a:endParaRPr lang="de-DE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66471" y="1569245"/>
            <a:ext cx="5811058" cy="296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prstClr val="black"/>
                </a:solidFill>
                <a:latin typeface="Calibri"/>
              </a:rPr>
              <a:t>Eligibility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for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autologous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stem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cell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Calibri"/>
              </a:rPr>
              <a:t>transplantation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 (ASCT)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29455" y="2327386"/>
            <a:ext cx="838888" cy="2880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prstClr val="black"/>
                </a:solidFill>
                <a:latin typeface="Calibri"/>
              </a:rPr>
              <a:t>No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330874" y="2851488"/>
            <a:ext cx="1836051" cy="2611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prstClr val="white"/>
                </a:solidFill>
                <a:latin typeface="Calibri"/>
              </a:rPr>
              <a:t>First </a:t>
            </a:r>
            <a:r>
              <a:rPr lang="de-DE" sz="1600" dirty="0" err="1" smtClean="0">
                <a:solidFill>
                  <a:prstClr val="white"/>
                </a:solidFill>
                <a:latin typeface="Calibri"/>
              </a:rPr>
              <a:t>option</a:t>
            </a:r>
            <a:r>
              <a:rPr lang="de-DE" sz="1600" dirty="0" smtClean="0">
                <a:solidFill>
                  <a:prstClr val="white"/>
                </a:solidFill>
                <a:latin typeface="Calibri"/>
              </a:rPr>
              <a:t>:</a:t>
            </a:r>
          </a:p>
          <a:p>
            <a:pPr algn="ctr"/>
            <a:r>
              <a:rPr lang="de-DE" sz="1600" dirty="0" smtClean="0">
                <a:solidFill>
                  <a:prstClr val="white"/>
                </a:solidFill>
                <a:latin typeface="Calibri"/>
              </a:rPr>
              <a:t>VMP </a:t>
            </a:r>
            <a:r>
              <a:rPr lang="de-DE" sz="1600" dirty="0" err="1" smtClean="0">
                <a:solidFill>
                  <a:prstClr val="white"/>
                </a:solidFill>
                <a:latin typeface="Calibri"/>
              </a:rPr>
              <a:t>or</a:t>
            </a:r>
            <a:r>
              <a:rPr lang="de-DE" sz="16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de-DE" sz="1600" dirty="0" err="1" smtClean="0">
                <a:solidFill>
                  <a:prstClr val="white"/>
                </a:solidFill>
                <a:latin typeface="Calibri"/>
              </a:rPr>
              <a:t>Rd</a:t>
            </a:r>
            <a:r>
              <a:rPr lang="de-DE" sz="16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de-DE" sz="1600" dirty="0" err="1" smtClean="0">
                <a:solidFill>
                  <a:prstClr val="white"/>
                </a:solidFill>
                <a:latin typeface="Calibri"/>
              </a:rPr>
              <a:t>or</a:t>
            </a:r>
            <a:r>
              <a:rPr lang="de-DE" sz="16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de-DE" sz="1600" dirty="0" err="1" smtClean="0">
                <a:solidFill>
                  <a:prstClr val="white"/>
                </a:solidFill>
                <a:latin typeface="Calibri"/>
              </a:rPr>
              <a:t>VRd</a:t>
            </a:r>
            <a:endParaRPr lang="de-DE" sz="1600" dirty="0" smtClean="0">
              <a:solidFill>
                <a:prstClr val="white"/>
              </a:solidFill>
              <a:latin typeface="Calibri"/>
            </a:endParaRPr>
          </a:p>
          <a:p>
            <a:pPr algn="ctr"/>
            <a:endParaRPr lang="de-DE" sz="1600" dirty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de-DE" sz="1600" dirty="0" smtClean="0">
                <a:solidFill>
                  <a:prstClr val="white"/>
                </a:solidFill>
                <a:latin typeface="Calibri"/>
              </a:rPr>
              <a:t>Second </a:t>
            </a:r>
            <a:r>
              <a:rPr lang="de-DE" sz="1600" dirty="0" err="1" smtClean="0">
                <a:solidFill>
                  <a:prstClr val="white"/>
                </a:solidFill>
                <a:latin typeface="Calibri"/>
              </a:rPr>
              <a:t>option</a:t>
            </a:r>
            <a:r>
              <a:rPr lang="de-DE" sz="1600" dirty="0" smtClean="0">
                <a:solidFill>
                  <a:prstClr val="white"/>
                </a:solidFill>
                <a:latin typeface="Calibri"/>
              </a:rPr>
              <a:t>:</a:t>
            </a:r>
          </a:p>
          <a:p>
            <a:pPr algn="ctr"/>
            <a:r>
              <a:rPr lang="de-DE" sz="1600" dirty="0" smtClean="0">
                <a:solidFill>
                  <a:prstClr val="white"/>
                </a:solidFill>
                <a:latin typeface="Calibri"/>
              </a:rPr>
              <a:t>MPT </a:t>
            </a:r>
            <a:r>
              <a:rPr lang="de-DE" sz="1600" dirty="0" err="1" smtClean="0">
                <a:solidFill>
                  <a:prstClr val="white"/>
                </a:solidFill>
                <a:latin typeface="Calibri"/>
              </a:rPr>
              <a:t>or</a:t>
            </a:r>
            <a:r>
              <a:rPr lang="de-DE" sz="1600" dirty="0" smtClean="0">
                <a:solidFill>
                  <a:prstClr val="white"/>
                </a:solidFill>
                <a:latin typeface="Calibri"/>
              </a:rPr>
              <a:t> VCD</a:t>
            </a:r>
          </a:p>
          <a:p>
            <a:pPr algn="ctr"/>
            <a:endParaRPr lang="de-DE" sz="1600" dirty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de-DE" sz="1600" dirty="0" smtClean="0">
                <a:solidFill>
                  <a:prstClr val="white"/>
                </a:solidFill>
                <a:latin typeface="Calibri"/>
              </a:rPr>
              <a:t>Other </a:t>
            </a:r>
            <a:r>
              <a:rPr lang="de-DE" sz="1600" dirty="0" err="1" smtClean="0">
                <a:solidFill>
                  <a:prstClr val="white"/>
                </a:solidFill>
                <a:latin typeface="Calibri"/>
              </a:rPr>
              <a:t>options</a:t>
            </a:r>
            <a:r>
              <a:rPr lang="de-DE" sz="1600" dirty="0" smtClean="0">
                <a:solidFill>
                  <a:prstClr val="white"/>
                </a:solidFill>
                <a:latin typeface="Calibri"/>
              </a:rPr>
              <a:t>:</a:t>
            </a:r>
          </a:p>
          <a:p>
            <a:pPr algn="ctr"/>
            <a:r>
              <a:rPr lang="de-DE" sz="1600" dirty="0" smtClean="0">
                <a:solidFill>
                  <a:prstClr val="white"/>
                </a:solidFill>
                <a:latin typeface="Calibri"/>
              </a:rPr>
              <a:t>CTD, MP, </a:t>
            </a:r>
            <a:r>
              <a:rPr lang="de-DE" sz="1600" dirty="0" err="1" smtClean="0">
                <a:solidFill>
                  <a:prstClr val="white"/>
                </a:solidFill>
                <a:latin typeface="Calibri"/>
              </a:rPr>
              <a:t>bendamustine</a:t>
            </a:r>
            <a:endParaRPr lang="de-DE" sz="1600" dirty="0" smtClean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de-DE" sz="1600" dirty="0" err="1" smtClean="0">
                <a:solidFill>
                  <a:prstClr val="white"/>
                </a:solidFill>
                <a:latin typeface="Calibri"/>
              </a:rPr>
              <a:t>prednisone</a:t>
            </a:r>
            <a:endParaRPr lang="de-DE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202019" y="4414799"/>
            <a:ext cx="1386160" cy="816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200 mg/m² </a:t>
            </a:r>
            <a:r>
              <a:rPr lang="de-DE" sz="1400" dirty="0" err="1" smtClean="0">
                <a:solidFill>
                  <a:prstClr val="white"/>
                </a:solidFill>
                <a:latin typeface="Calibri"/>
              </a:rPr>
              <a:t>melphalan</a:t>
            </a:r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de-DE" sz="1400" dirty="0" err="1" smtClean="0">
                <a:solidFill>
                  <a:prstClr val="white"/>
                </a:solidFill>
                <a:latin typeface="Calibri"/>
              </a:rPr>
              <a:t>followed</a:t>
            </a:r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de-DE" sz="1400" dirty="0" err="1" smtClean="0">
                <a:solidFill>
                  <a:prstClr val="white"/>
                </a:solidFill>
                <a:latin typeface="Calibri"/>
              </a:rPr>
              <a:t>by</a:t>
            </a:r>
            <a:r>
              <a:rPr lang="de-DE" sz="1400" dirty="0" smtClean="0">
                <a:solidFill>
                  <a:prstClr val="white"/>
                </a:solidFill>
                <a:latin typeface="Calibri"/>
              </a:rPr>
              <a:t> ASCT</a:t>
            </a:r>
            <a:endParaRPr lang="de-DE" sz="14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5" name="Gewinkelte Verbindung 14"/>
          <p:cNvCxnSpPr>
            <a:stCxn id="10" idx="2"/>
            <a:endCxn id="7" idx="0"/>
          </p:cNvCxnSpPr>
          <p:nvPr/>
        </p:nvCxnSpPr>
        <p:spPr>
          <a:xfrm rot="5400000">
            <a:off x="3002959" y="758050"/>
            <a:ext cx="461182" cy="2676900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>
            <a:stCxn id="10" idx="2"/>
            <a:endCxn id="11" idx="0"/>
          </p:cNvCxnSpPr>
          <p:nvPr/>
        </p:nvCxnSpPr>
        <p:spPr>
          <a:xfrm rot="16200000" flipH="1">
            <a:off x="5679711" y="758197"/>
            <a:ext cx="461477" cy="2676899"/>
          </a:xfrm>
          <a:prstGeom prst="bentConnector3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7" idx="2"/>
            <a:endCxn id="9" idx="0"/>
          </p:cNvCxnSpPr>
          <p:nvPr/>
        </p:nvCxnSpPr>
        <p:spPr>
          <a:xfrm flipH="1">
            <a:off x="1895099" y="2615123"/>
            <a:ext cx="1" cy="2363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9" idx="2"/>
            <a:endCxn id="13" idx="0"/>
          </p:cNvCxnSpPr>
          <p:nvPr/>
        </p:nvCxnSpPr>
        <p:spPr>
          <a:xfrm>
            <a:off x="1895099" y="4136213"/>
            <a:ext cx="0" cy="2785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3" idx="2"/>
            <a:endCxn id="8" idx="0"/>
          </p:cNvCxnSpPr>
          <p:nvPr/>
        </p:nvCxnSpPr>
        <p:spPr>
          <a:xfrm>
            <a:off x="1895099" y="5231544"/>
            <a:ext cx="1" cy="2657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1" idx="2"/>
            <a:endCxn id="12" idx="0"/>
          </p:cNvCxnSpPr>
          <p:nvPr/>
        </p:nvCxnSpPr>
        <p:spPr>
          <a:xfrm>
            <a:off x="7248899" y="2615418"/>
            <a:ext cx="1" cy="2360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5436096" y="6511777"/>
            <a:ext cx="37079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i="1" dirty="0" smtClean="0">
                <a:solidFill>
                  <a:prstClr val="white"/>
                </a:solidFill>
                <a:latin typeface="Calibri"/>
              </a:rPr>
              <a:t>Moreau et al, </a:t>
            </a:r>
            <a:r>
              <a:rPr lang="de-DE" sz="1500" i="1" dirty="0" err="1" smtClean="0">
                <a:solidFill>
                  <a:prstClr val="white"/>
                </a:solidFill>
                <a:latin typeface="Calibri"/>
              </a:rPr>
              <a:t>Annals</a:t>
            </a:r>
            <a:r>
              <a:rPr lang="de-DE" sz="1500" i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de-DE" sz="1500" i="1" dirty="0" err="1" smtClean="0">
                <a:solidFill>
                  <a:prstClr val="white"/>
                </a:solidFill>
                <a:latin typeface="Calibri"/>
              </a:rPr>
              <a:t>Onco</a:t>
            </a:r>
            <a:r>
              <a:rPr lang="de-DE" sz="1500" i="1" dirty="0" smtClean="0">
                <a:solidFill>
                  <a:prstClr val="white"/>
                </a:solidFill>
                <a:latin typeface="Calibri"/>
              </a:rPr>
              <a:t> 2017</a:t>
            </a:r>
            <a:endParaRPr lang="de-DE" sz="1500" i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85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/>
        </p:nvSpPr>
        <p:spPr>
          <a:xfrm>
            <a:off x="2059388" y="3844219"/>
            <a:ext cx="70846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00" kern="0" dirty="0">
                <a:solidFill>
                  <a:sysClr val="windowText" lastClr="000000"/>
                </a:solidFill>
                <a:latin typeface="Calibri"/>
                <a:cs typeface="Arial" charset="0"/>
              </a:rPr>
              <a:t>*Stand Juni 2017 – Kein Anspruch auf Vollständigkeit. Bitte beachten Sie die vollständigen Anwendungsgebiete der Arzneimittel in der jeweiligen Fachinformation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266" y="4072035"/>
            <a:ext cx="30810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D = DARZALEX® (Daratumumab)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d = Dexamethason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E = Empliciti® (Elotuzumab)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I = Ninlaro® (Ixazomib)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K = Kyprolis® (Carfilzomib)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M = Melphalan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P = Prednison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PLd = CAELYX® (peg. liposomales Doxorubicin)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Pano = Farydak® (Panobinostat)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Pom = IMNOVID® (Pomalidomid)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R = Revlimid® (Lenalidomid)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T = Thalidomid</a:t>
            </a:r>
          </a:p>
          <a:p>
            <a:pPr>
              <a:defRPr/>
            </a:pPr>
            <a:r>
              <a:rPr lang="de-DE" sz="900" b="1" kern="0" noProof="1">
                <a:solidFill>
                  <a:sysClr val="windowText" lastClr="000000"/>
                </a:solidFill>
                <a:latin typeface="Calibri"/>
                <a:cs typeface="Arial" charset="0"/>
              </a:rPr>
              <a:t>V = VELCADE® (Bortezomib)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366"/>
            <a:ext cx="9144000" cy="211685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18567" y="2964725"/>
            <a:ext cx="1371599" cy="448236"/>
          </a:xfrm>
          <a:prstGeom prst="rect">
            <a:avLst/>
          </a:prstGeom>
          <a:noFill/>
          <a:ln w="38100">
            <a:solidFill>
              <a:srgbClr val="00A59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Überblick zugelassener Therapien </a:t>
            </a:r>
            <a:br>
              <a:rPr lang="de-DE" dirty="0"/>
            </a:br>
            <a:r>
              <a:rPr lang="de-DE" sz="1000" dirty="0"/>
              <a:t/>
            </a:r>
            <a:br>
              <a:rPr lang="de-DE" sz="1000" dirty="0"/>
            </a:br>
            <a:r>
              <a:rPr lang="de-DE" sz="1700" dirty="0"/>
              <a:t>beim Multiplen </a:t>
            </a:r>
            <a:r>
              <a:rPr lang="de-DE" sz="1700" dirty="0" err="1"/>
              <a:t>Myelom</a:t>
            </a:r>
            <a:r>
              <a:rPr lang="de-DE" sz="1700" dirty="0"/>
              <a:t>*</a:t>
            </a:r>
            <a:r>
              <a:rPr lang="de-DE" sz="1700" baseline="30000" dirty="0"/>
              <a:t>,1-8</a:t>
            </a:r>
            <a:r>
              <a:rPr lang="de-DE" sz="1700" dirty="0"/>
              <a:t/>
            </a:r>
            <a:br>
              <a:rPr lang="de-DE" sz="1700" dirty="0"/>
            </a:br>
            <a:endParaRPr lang="de-DE" sz="1700" baseline="30000" dirty="0"/>
          </a:p>
        </p:txBody>
      </p:sp>
      <p:sp>
        <p:nvSpPr>
          <p:cNvPr id="15" name="Rechteck 14"/>
          <p:cNvSpPr/>
          <p:nvPr/>
        </p:nvSpPr>
        <p:spPr>
          <a:xfrm>
            <a:off x="2364746" y="6060969"/>
            <a:ext cx="6779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1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Velcade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21.2.2017, 2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Darzalex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2.8.2017, 3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Revlimid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(April 2017) unter: http://www.ema.europa.eu/ (aufgerufen am 23.5.2017), 4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Kyprolis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(April 2017) unter: http://www.ema.europa.eu/ (aufgerufen am 23.5.2017), 5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Farydak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(Nov 2016) unter: http://www.ema.europa.eu/ (aufgerufen am 23.5.2017), 6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Imnovid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(Sep 2016) unter: http://www.ema.europa.eu/ (aufgerufen am 23.5.2017), 7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Empliciti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(Dez 2016) unter: http://www.ema.europa.eu/ (aufgerufen am 23.5.2017), 8 Fachinformation </a:t>
            </a:r>
            <a:r>
              <a:rPr lang="de-DE" sz="600" dirty="0" err="1">
                <a:solidFill>
                  <a:prstClr val="black"/>
                </a:solidFill>
                <a:latin typeface="CenturyGothic"/>
                <a:cs typeface="Arial" charset="0"/>
              </a:rPr>
              <a:t>Ninlaro</a:t>
            </a:r>
            <a:r>
              <a:rPr lang="de-DE" sz="600" dirty="0">
                <a:solidFill>
                  <a:prstClr val="black"/>
                </a:solidFill>
                <a:latin typeface="CenturyGothic"/>
                <a:cs typeface="Arial" charset="0"/>
              </a:rPr>
              <a:t> (Dez 2016) unter: http://www.ema.europa.eu/ (aufgerufen am 23.5.2017)</a:t>
            </a:r>
            <a:endParaRPr lang="de-DE" sz="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5176"/>
            <a:ext cx="9144000" cy="1452117"/>
          </a:xfrm>
        </p:spPr>
        <p:txBody>
          <a:bodyPr>
            <a:normAutofit/>
          </a:bodyPr>
          <a:lstStyle/>
          <a:p>
            <a:r>
              <a:rPr lang="en-US" sz="4000" dirty="0"/>
              <a:t>First-line treatment of young patients</a:t>
            </a:r>
            <a:endParaRPr lang="de-DE" sz="40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Transplant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required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goal of transplant is to achieve the lowest residual disease (RD)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Consolidation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post-transplant decreases this RD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However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RD is almost always present after transplant + consolidation and is responsible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for relapse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(no plateau on PFS curve)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Thus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maintenance was a logical solution to control this RD!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PFS in </a:t>
            </a:r>
            <a:r>
              <a:rPr lang="de-DE" dirty="0" err="1" smtClean="0"/>
              <a:t>the</a:t>
            </a:r>
            <a:r>
              <a:rPr lang="de-DE" dirty="0" smtClean="0"/>
              <a:t> IFM </a:t>
            </a:r>
            <a:r>
              <a:rPr lang="de-DE" dirty="0" err="1" smtClean="0"/>
              <a:t>trials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2" y="1700808"/>
            <a:ext cx="883617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646750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IFM, </a:t>
            </a:r>
            <a:r>
              <a:rPr lang="de-DE" sz="1000" dirty="0" err="1">
                <a:solidFill>
                  <a:schemeClr val="bg1"/>
                </a:solidFill>
              </a:rPr>
              <a:t>Intergroupe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Francophone</a:t>
            </a:r>
            <a:r>
              <a:rPr lang="de-DE" sz="1000" dirty="0">
                <a:solidFill>
                  <a:schemeClr val="bg1"/>
                </a:solidFill>
              </a:rPr>
              <a:t> du </a:t>
            </a:r>
            <a:r>
              <a:rPr lang="de-DE" sz="1000" dirty="0" err="1">
                <a:solidFill>
                  <a:schemeClr val="bg1"/>
                </a:solidFill>
              </a:rPr>
              <a:t>Myelome</a:t>
            </a:r>
            <a:r>
              <a:rPr lang="de-DE" sz="1000" dirty="0">
                <a:solidFill>
                  <a:schemeClr val="bg1"/>
                </a:solidFill>
              </a:rPr>
              <a:t>; PFS, </a:t>
            </a:r>
            <a:r>
              <a:rPr lang="de-DE" sz="1000" dirty="0" err="1">
                <a:solidFill>
                  <a:schemeClr val="bg1"/>
                </a:solidFill>
              </a:rPr>
              <a:t>progression-free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survival</a:t>
            </a:r>
            <a:r>
              <a:rPr lang="de-DE" sz="1000" dirty="0">
                <a:solidFill>
                  <a:schemeClr val="bg1"/>
                </a:solidFill>
              </a:rPr>
              <a:t>; RVD, </a:t>
            </a:r>
            <a:r>
              <a:rPr lang="de-DE" sz="1000" dirty="0" err="1">
                <a:solidFill>
                  <a:schemeClr val="bg1"/>
                </a:solidFill>
              </a:rPr>
              <a:t>lenalidomide</a:t>
            </a:r>
            <a:r>
              <a:rPr lang="de-DE" sz="1000" dirty="0">
                <a:solidFill>
                  <a:schemeClr val="bg1"/>
                </a:solidFill>
              </a:rPr>
              <a:t>, </a:t>
            </a:r>
            <a:r>
              <a:rPr lang="de-DE" sz="1000" dirty="0" err="1">
                <a:solidFill>
                  <a:schemeClr val="bg1"/>
                </a:solidFill>
              </a:rPr>
              <a:t>bortezomib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and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dexamethasone</a:t>
            </a:r>
            <a:r>
              <a:rPr lang="de-DE" sz="1000" dirty="0">
                <a:solidFill>
                  <a:schemeClr val="bg1"/>
                </a:solidFill>
              </a:rPr>
              <a:t>.</a:t>
            </a:r>
          </a:p>
          <a:p>
            <a:r>
              <a:rPr lang="da-DK" sz="1000" dirty="0">
                <a:solidFill>
                  <a:schemeClr val="bg1"/>
                </a:solidFill>
              </a:rPr>
              <a:t>Attal M, </a:t>
            </a:r>
            <a:r>
              <a:rPr lang="da-DK" sz="1000" i="1" dirty="0">
                <a:solidFill>
                  <a:schemeClr val="bg1"/>
                </a:solidFill>
              </a:rPr>
              <a:t>et al. N Engl J Med </a:t>
            </a:r>
            <a:r>
              <a:rPr lang="da-DK" sz="1000" dirty="0">
                <a:solidFill>
                  <a:schemeClr val="bg1"/>
                </a:solidFill>
              </a:rPr>
              <a:t>1996;335:91–7; Attal M, </a:t>
            </a:r>
            <a:r>
              <a:rPr lang="da-DK" sz="1000" i="1" dirty="0">
                <a:solidFill>
                  <a:schemeClr val="bg1"/>
                </a:solidFill>
              </a:rPr>
              <a:t>et al. N Engl J Med </a:t>
            </a:r>
            <a:r>
              <a:rPr lang="da-DK" sz="1000" dirty="0">
                <a:solidFill>
                  <a:schemeClr val="bg1"/>
                </a:solidFill>
              </a:rPr>
              <a:t>2017;376:1311–20.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5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H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7042</Words>
  <Application>Microsoft Macintosh PowerPoint</Application>
  <PresentationFormat>Bildschirmpräsentation (4:3)</PresentationFormat>
  <Paragraphs>1063</Paragraphs>
  <Slides>57</Slides>
  <Notes>26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57</vt:i4>
      </vt:variant>
    </vt:vector>
  </HeadingPairs>
  <TitlesOfParts>
    <vt:vector size="62" baseType="lpstr">
      <vt:lpstr>Larissa</vt:lpstr>
      <vt:lpstr>HG</vt:lpstr>
      <vt:lpstr>1_Larissa</vt:lpstr>
      <vt:lpstr>2_Larissa</vt:lpstr>
      <vt:lpstr>1_HG</vt:lpstr>
      <vt:lpstr>Aktuelle Therapieempfehlungen beim Multiplen Myelom</vt:lpstr>
      <vt:lpstr>Das Multiple Myelom:  eine heterogene Erkrankung mit hohem Anspruch an die Therapie1</vt:lpstr>
      <vt:lpstr>Verbesserung der Behandlungsmöglichkeiten des Multiplen Myeloms</vt:lpstr>
      <vt:lpstr>PowerPoint-Präsentation</vt:lpstr>
      <vt:lpstr>Novel Agents Improve OS Across Most Age Groups</vt:lpstr>
      <vt:lpstr>Front-line treatment of symptomatic multiple myeloma outside clinical trials</vt:lpstr>
      <vt:lpstr>Überblick zugelassener Therapien   beim Multiplen Myelom*,1-8 </vt:lpstr>
      <vt:lpstr>First-line treatment of young patients</vt:lpstr>
      <vt:lpstr>PFS in the IFM trials</vt:lpstr>
      <vt:lpstr>First-line treatment of young patients</vt:lpstr>
      <vt:lpstr>First-line treatment of young patients</vt:lpstr>
      <vt:lpstr>IFM 2009 VGPR rate during each treatment phase</vt:lpstr>
      <vt:lpstr>IFM 2009: PFS</vt:lpstr>
      <vt:lpstr>First-line treatment of young patients</vt:lpstr>
      <vt:lpstr>Verbesserung der Behandlungsmöglichkeiten des Multiplen Myeloms</vt:lpstr>
      <vt:lpstr>Studies included in meta-analysis</vt:lpstr>
      <vt:lpstr>Meta-analysis: OS Data cut-off March 2015, median follow-up 80 months</vt:lpstr>
      <vt:lpstr>OS: Subgroup analysis</vt:lpstr>
      <vt:lpstr>LEN maintenance post-ASCT: Adverse events CALGB 100104 and IFM 2005-02 trials</vt:lpstr>
      <vt:lpstr>SPMs following start of maintenance therapy Data cut-off 01 March 2015; pooled data from CALGB1004 and IFM2005</vt:lpstr>
      <vt:lpstr>Cumulative incidence for time to onset of SPMs Data cut-off 01 March 2015; pooled data from CALGB1004, IFM2005, GIMEMA RV209</vt:lpstr>
      <vt:lpstr>LEN maintenance post-ASCT: Time to death by  cause of death (meta-analysis) Data cut-off March 2015; pooled data from CALGB1004, IFM2005, GIMEMA RV209</vt:lpstr>
      <vt:lpstr>LEN maintenance after transplantation</vt:lpstr>
      <vt:lpstr>FIRST Trial: impact of response study design1,2</vt:lpstr>
      <vt:lpstr>FIRST Trial: impact of response DOR by Response</vt:lpstr>
      <vt:lpstr>FIRST Trial: impact of response DOR in pts with ≥ vgpr: Subgroup analyses</vt:lpstr>
      <vt:lpstr>FIRST Trial: impact of response PFS by response: CR and ≥ VGPR Subgroups</vt:lpstr>
      <vt:lpstr>Verbesserung der Behandlungsmöglichkeiten des Multiplen Myeloms</vt:lpstr>
      <vt:lpstr>Relapsed/refractory MM: ESMO guidelines 2017</vt:lpstr>
      <vt:lpstr>Daratumomab Wirkmechanismus der erste zugelassene humane IgG1κ monoklonale Antikörper  zielgerichtet gegen CD381-3</vt:lpstr>
      <vt:lpstr>Daratumomab Indikation  Zulassung als Mono- und Kombinationstherapie im Fortgeschrittenen MM1</vt:lpstr>
      <vt:lpstr>Studiendesign und Eckdaten DVd &amp; DRd1,2</vt:lpstr>
      <vt:lpstr>Wesentliche Unterschiede im Studiendesign1,2</vt:lpstr>
      <vt:lpstr>Bahnbrechende Fortschritte</vt:lpstr>
      <vt:lpstr>Tiefste Hazard Ratios unter DARZALEX®  Nach 1 Vortherapie beim Multiplen Myelom*,1-10</vt:lpstr>
      <vt:lpstr>18-Monats-PFS DVd: 48% ohne Progression   Anteil Patienten ohne Progression bei 48% unter DVd Vs. 8% unter Vd1 </vt:lpstr>
      <vt:lpstr>18-Monats-PFS DVd NACH 1 VORTHERAPIE   verbesserte PFS-Daten gegenüber der Gesamtpopulation1</vt:lpstr>
      <vt:lpstr>24-Monats-PFS DRd: 68% ohne Progression   Anteil Patienten ohne Progression bei 68% unter DRd Vs. 41% unter Rd1 </vt:lpstr>
      <vt:lpstr>Vergleichbare Effektivität auch bei Älteren  auch Patienten ≥75 Jahre profitieren von DVd und DRd1 </vt:lpstr>
      <vt:lpstr>Bahnbrechende Fortschritte</vt:lpstr>
      <vt:lpstr>DVd: Bis zu 91% Gesamtansprechrate ≥ 34% Komplettremissionen Auch bei High risk ZYTOGENETIK1,2</vt:lpstr>
      <vt:lpstr>DRd: Bis zu 93% Gesamtansprechrate ≥ 37% Komplettremissionen Auch bei High risk ZYTOGENETIK1,2</vt:lpstr>
      <vt:lpstr>Bahnbrechende Fortschritte</vt:lpstr>
      <vt:lpstr>MRD-Raten bei DVd und DRd 3-6fach erhöht1,2</vt:lpstr>
      <vt:lpstr>Dosierungsschema DVd1,2</vt:lpstr>
      <vt:lpstr>Prä- und postmedikation bei DVd1,2</vt:lpstr>
      <vt:lpstr>Dosierungsschema DRd1,2</vt:lpstr>
      <vt:lpstr>Prä- und postmedikation bei DRd1,2</vt:lpstr>
      <vt:lpstr>Symptome und Vorgehen bei IRRs Mediane Zeit bis zum Auftreten: 1,4 Stunden (Bereich 0,02-72,8 Stunden)1</vt:lpstr>
      <vt:lpstr>Phase 1b study of Dara-KRd in newly-diagnosed MM</vt:lpstr>
      <vt:lpstr>Phase 1b study of Dara-KRd in newly-diagnosed MM: induction</vt:lpstr>
      <vt:lpstr>Phase 1b study: Dara-KRd in NDMM infusion times and reactions (N = 22)</vt:lpstr>
      <vt:lpstr>Phase 2a study of Elo-RVd in newly-diagnosed  autotransplant-eligible MM patients</vt:lpstr>
      <vt:lpstr>Elo-RVd in NDMM: induction</vt:lpstr>
      <vt:lpstr>Elo-RVd in NDMM: grade ≥3 adverse events</vt:lpstr>
      <vt:lpstr>Zusammenfassung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Gisslinger</dc:creator>
  <cp:lastModifiedBy>Heinz Gisslinger</cp:lastModifiedBy>
  <cp:revision>186</cp:revision>
  <cp:lastPrinted>2015-05-21T09:47:17Z</cp:lastPrinted>
  <dcterms:created xsi:type="dcterms:W3CDTF">2014-09-17T07:49:13Z</dcterms:created>
  <dcterms:modified xsi:type="dcterms:W3CDTF">2017-11-28T12:22:59Z</dcterms:modified>
</cp:coreProperties>
</file>